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embedTrueTypeFonts="1">
  <p:sldMasterIdLst>
    <p:sldMasterId id="2147483648" r:id="rId1"/>
  </p:sldMasterIdLst>
  <p:notesMasterIdLst>
    <p:notesMasterId r:id="rId31"/>
  </p:notesMasterIdLst>
  <p:sldIdLst>
    <p:sldId id="272" r:id="rId2"/>
    <p:sldId id="271" r:id="rId3"/>
    <p:sldId id="258" r:id="rId4"/>
    <p:sldId id="408" r:id="rId5"/>
    <p:sldId id="409" r:id="rId6"/>
    <p:sldId id="410" r:id="rId7"/>
    <p:sldId id="411" r:id="rId8"/>
    <p:sldId id="412" r:id="rId9"/>
    <p:sldId id="389" r:id="rId10"/>
    <p:sldId id="380" r:id="rId11"/>
    <p:sldId id="390" r:id="rId12"/>
    <p:sldId id="391" r:id="rId13"/>
    <p:sldId id="392" r:id="rId14"/>
    <p:sldId id="393" r:id="rId15"/>
    <p:sldId id="394" r:id="rId16"/>
    <p:sldId id="395" r:id="rId17"/>
    <p:sldId id="396" r:id="rId18"/>
    <p:sldId id="397" r:id="rId19"/>
    <p:sldId id="398" r:id="rId20"/>
    <p:sldId id="399" r:id="rId21"/>
    <p:sldId id="400" r:id="rId22"/>
    <p:sldId id="401" r:id="rId23"/>
    <p:sldId id="402" r:id="rId24"/>
    <p:sldId id="403" r:id="rId25"/>
    <p:sldId id="404" r:id="rId26"/>
    <p:sldId id="405" r:id="rId27"/>
    <p:sldId id="406" r:id="rId28"/>
    <p:sldId id="407" r:id="rId29"/>
    <p:sldId id="289" r:id="rId30"/>
  </p:sldIdLst>
  <p:sldSz cx="12192000" cy="6858000"/>
  <p:notesSz cx="6858000" cy="9144000"/>
  <p:embeddedFontLst>
    <p:embeddedFont>
      <p:font typeface="Calibri" panose="020F0502020204030204" pitchFamily="34" charset="0"/>
      <p:regular r:id="rId32"/>
      <p:bold r:id="rId33"/>
      <p:italic r:id="rId34"/>
      <p:boldItalic r:id="rId35"/>
    </p:embeddedFont>
    <p:embeddedFont>
      <p:font typeface="Nunito Sans" panose="00000500000000000000" pitchFamily="2" charset="0"/>
      <p:regular r:id="rId36"/>
      <p:bold r:id="rId37"/>
      <p:italic r:id="rId38"/>
      <p:boldItalic r:id="rId39"/>
    </p:embeddedFont>
    <p:embeddedFont>
      <p:font typeface="Nunito Sans SemiBold" panose="00000700000000000000" pitchFamily="2" charset="0"/>
      <p:bold r:id="rId40"/>
      <p:boldItalic r:id="rId4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5136"/>
    <a:srgbClr val="303030"/>
    <a:srgbClr val="4A4A4A"/>
    <a:srgbClr val="3D3D3D"/>
    <a:srgbClr val="212121"/>
    <a:srgbClr val="000000"/>
    <a:srgbClr val="131313"/>
    <a:srgbClr val="F69180"/>
    <a:srgbClr val="FBD0C9"/>
    <a:srgbClr val="E9E9E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294" autoAdjust="0"/>
    <p:restoredTop sz="85119" autoAdjust="0"/>
  </p:normalViewPr>
  <p:slideViewPr>
    <p:cSldViewPr>
      <p:cViewPr varScale="1">
        <p:scale>
          <a:sx n="43" d="100"/>
          <a:sy n="43" d="100"/>
        </p:scale>
        <p:origin x="845" y="38"/>
      </p:cViewPr>
      <p:guideLst>
        <p:guide orient="horz" pos="2160"/>
        <p:guide pos="3840"/>
      </p:guideLst>
    </p:cSldViewPr>
  </p:slideViewPr>
  <p:outlineViewPr>
    <p:cViewPr>
      <p:scale>
        <a:sx n="33" d="100"/>
        <a:sy n="33" d="100"/>
      </p:scale>
      <p:origin x="0" y="-566"/>
    </p:cViewPr>
  </p:outlineViewPr>
  <p:notesTextViewPr>
    <p:cViewPr>
      <p:scale>
        <a:sx n="100" d="100"/>
        <a:sy n="100" d="100"/>
      </p:scale>
      <p:origin x="0" y="0"/>
    </p:cViewPr>
  </p:notesTextViewPr>
  <p:notesViewPr>
    <p:cSldViewPr>
      <p:cViewPr>
        <p:scale>
          <a:sx n="66" d="100"/>
          <a:sy n="66" d="100"/>
        </p:scale>
        <p:origin x="1733" y="-74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3.fntdata"/><Relationship Id="rId42"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4.fntdata"/><Relationship Id="rId43" Type="http://schemas.openxmlformats.org/officeDocument/2006/relationships/viewProps" Target="view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499A3E1-D0AF-40CA-9CA4-BE00645EFE64}" type="datetimeFigureOut">
              <a:rPr lang="en-US" smtClean="0"/>
              <a:t>1/21/2020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AAB6876-1BF1-4B88-890A-0B4E46201506}" type="slidenum">
              <a:rPr lang="en-US" smtClean="0"/>
              <a:t>‹#›</a:t>
            </a:fld>
            <a:endParaRPr lang="en-US"/>
          </a:p>
        </p:txBody>
      </p:sp>
    </p:spTree>
    <p:extLst>
      <p:ext uri="{BB962C8B-B14F-4D97-AF65-F5344CB8AC3E}">
        <p14:creationId xmlns:p14="http://schemas.microsoft.com/office/powerpoint/2010/main" val="22064915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a:p>
        </p:txBody>
      </p:sp>
      <p:sp>
        <p:nvSpPr>
          <p:cNvPr id="4" name="Slide Number Placeholder 3"/>
          <p:cNvSpPr>
            <a:spLocks noGrp="1"/>
          </p:cNvSpPr>
          <p:nvPr>
            <p:ph type="sldNum" sz="quarter" idx="5"/>
          </p:nvPr>
        </p:nvSpPr>
        <p:spPr/>
        <p:txBody>
          <a:bodyPr/>
          <a:lstStyle/>
          <a:p>
            <a:fld id="{0AAB6876-1BF1-4B88-890A-0B4E46201506}" type="slidenum">
              <a:rPr lang="en-US" smtClean="0"/>
              <a:t>1</a:t>
            </a:fld>
            <a:endParaRPr lang="en-US"/>
          </a:p>
        </p:txBody>
      </p:sp>
    </p:spTree>
    <p:extLst>
      <p:ext uri="{BB962C8B-B14F-4D97-AF65-F5344CB8AC3E}">
        <p14:creationId xmlns:p14="http://schemas.microsoft.com/office/powerpoint/2010/main" val="6308949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smtClean="0">
                <a:solidFill>
                  <a:schemeClr val="tx1"/>
                </a:solidFill>
                <a:effectLst/>
                <a:latin typeface="+mn-lt"/>
                <a:ea typeface="+mn-ea"/>
                <a:cs typeface="+mn-cs"/>
              </a:rPr>
              <a:t>Answer: C</a:t>
            </a:r>
          </a:p>
          <a:p>
            <a:r>
              <a:rPr lang="en-US" sz="1200" b="0" i="0" kern="1200" dirty="0" smtClean="0">
                <a:solidFill>
                  <a:schemeClr val="tx1"/>
                </a:solidFill>
                <a:effectLst/>
                <a:latin typeface="+mn-lt"/>
                <a:ea typeface="+mn-ea"/>
                <a:cs typeface="+mn-cs"/>
              </a:rPr>
              <a:t>Production in 1930 = 72 million tons</a:t>
            </a:r>
            <a:r>
              <a:rPr lang="en-US" dirty="0" smtClean="0"/>
              <a:t/>
            </a:r>
            <a:br>
              <a:rPr lang="en-US" dirty="0" smtClean="0"/>
            </a:br>
            <a:r>
              <a:rPr lang="en-US" sz="1200" b="0" i="0" kern="1200" dirty="0" smtClean="0">
                <a:solidFill>
                  <a:schemeClr val="tx1"/>
                </a:solidFill>
                <a:effectLst/>
                <a:latin typeface="+mn-lt"/>
                <a:ea typeface="+mn-ea"/>
                <a:cs typeface="+mn-cs"/>
              </a:rPr>
              <a:t>Total production = 848 </a:t>
            </a:r>
            <a:r>
              <a:rPr lang="en-US" sz="1200" b="0" i="0" kern="1200" dirty="0" err="1" smtClean="0">
                <a:solidFill>
                  <a:schemeClr val="tx1"/>
                </a:solidFill>
                <a:effectLst/>
                <a:latin typeface="+mn-lt"/>
                <a:ea typeface="+mn-ea"/>
                <a:cs typeface="+mn-cs"/>
              </a:rPr>
              <a:t>miliion</a:t>
            </a:r>
            <a:r>
              <a:rPr lang="en-US" dirty="0" smtClean="0"/>
              <a:t/>
            </a:r>
            <a:br>
              <a:rPr lang="en-US" dirty="0" smtClean="0"/>
            </a:br>
            <a:r>
              <a:rPr lang="en-US" dirty="0" smtClean="0"/>
              <a:t/>
            </a:r>
            <a:br>
              <a:rPr lang="en-US" dirty="0" smtClean="0"/>
            </a:br>
            <a:r>
              <a:rPr lang="en-US" sz="1200" b="0" i="0" kern="1200" dirty="0" smtClean="0">
                <a:solidFill>
                  <a:schemeClr val="tx1"/>
                </a:solidFill>
                <a:effectLst/>
                <a:latin typeface="+mn-lt"/>
                <a:ea typeface="+mn-ea"/>
                <a:cs typeface="+mn-cs"/>
              </a:rPr>
              <a:t>(72/848) * 100 = 8.49% = 8.5%</a:t>
            </a:r>
            <a:endParaRPr lang="en-US" sz="1200" b="1" i="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AAB6876-1BF1-4B88-890A-0B4E46201506}" type="slidenum">
              <a:rPr lang="en-US" smtClean="0"/>
              <a:t>10</a:t>
            </a:fld>
            <a:endParaRPr lang="en-US"/>
          </a:p>
        </p:txBody>
      </p:sp>
    </p:spTree>
    <p:extLst>
      <p:ext uri="{BB962C8B-B14F-4D97-AF65-F5344CB8AC3E}">
        <p14:creationId xmlns:p14="http://schemas.microsoft.com/office/powerpoint/2010/main" val="9461372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smtClean="0">
                <a:solidFill>
                  <a:schemeClr val="tx1"/>
                </a:solidFill>
                <a:effectLst/>
                <a:latin typeface="+mn-lt"/>
                <a:ea typeface="+mn-ea"/>
                <a:cs typeface="+mn-cs"/>
              </a:rPr>
              <a:t>Answer: D</a:t>
            </a:r>
          </a:p>
          <a:p>
            <a:r>
              <a:rPr lang="en-US" sz="1200" b="0" i="0" kern="1200" dirty="0" smtClean="0">
                <a:solidFill>
                  <a:schemeClr val="tx1"/>
                </a:solidFill>
                <a:effectLst/>
                <a:latin typeface="+mn-lt"/>
                <a:ea typeface="+mn-ea"/>
                <a:cs typeface="+mn-cs"/>
              </a:rPr>
              <a:t>The highest increase between any two consecutive odd year is 34 million tons, from 1931 to 1933</a:t>
            </a:r>
            <a:endParaRPr lang="en-US" sz="1200" b="1" i="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AAB6876-1BF1-4B88-890A-0B4E46201506}" type="slidenum">
              <a:rPr lang="en-US" smtClean="0"/>
              <a:t>11</a:t>
            </a:fld>
            <a:endParaRPr lang="en-US"/>
          </a:p>
        </p:txBody>
      </p:sp>
    </p:spTree>
    <p:extLst>
      <p:ext uri="{BB962C8B-B14F-4D97-AF65-F5344CB8AC3E}">
        <p14:creationId xmlns:p14="http://schemas.microsoft.com/office/powerpoint/2010/main" val="39637945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smtClean="0">
                <a:solidFill>
                  <a:schemeClr val="tx1"/>
                </a:solidFill>
                <a:effectLst/>
                <a:latin typeface="+mn-lt"/>
                <a:ea typeface="+mn-ea"/>
                <a:cs typeface="+mn-cs"/>
              </a:rPr>
              <a:t>Answer: A</a:t>
            </a:r>
          </a:p>
          <a:p>
            <a:r>
              <a:rPr lang="en-US" sz="1200" b="0" i="0" kern="1200" dirty="0" smtClean="0">
                <a:solidFill>
                  <a:schemeClr val="tx1"/>
                </a:solidFill>
                <a:effectLst/>
                <a:latin typeface="+mn-lt"/>
                <a:ea typeface="+mn-ea"/>
                <a:cs typeface="+mn-cs"/>
              </a:rPr>
              <a:t>The least difference is zero.</a:t>
            </a:r>
            <a:endParaRPr lang="en-US" sz="1200" b="1" i="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AAB6876-1BF1-4B88-890A-0B4E46201506}" type="slidenum">
              <a:rPr lang="en-US" smtClean="0"/>
              <a:t>12</a:t>
            </a:fld>
            <a:endParaRPr lang="en-US"/>
          </a:p>
        </p:txBody>
      </p:sp>
    </p:spTree>
    <p:extLst>
      <p:ext uri="{BB962C8B-B14F-4D97-AF65-F5344CB8AC3E}">
        <p14:creationId xmlns:p14="http://schemas.microsoft.com/office/powerpoint/2010/main" val="332580288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smtClean="0">
                <a:solidFill>
                  <a:schemeClr val="tx1"/>
                </a:solidFill>
                <a:effectLst/>
                <a:latin typeface="+mn-lt"/>
                <a:ea typeface="+mn-ea"/>
                <a:cs typeface="+mn-cs"/>
              </a:rPr>
              <a:t>Answer: B</a:t>
            </a:r>
          </a:p>
          <a:p>
            <a:r>
              <a:rPr lang="en-US" sz="1200" b="0" i="0" kern="1200" dirty="0" smtClean="0">
                <a:solidFill>
                  <a:schemeClr val="tx1"/>
                </a:solidFill>
                <a:effectLst/>
                <a:latin typeface="+mn-lt"/>
                <a:ea typeface="+mn-ea"/>
                <a:cs typeface="+mn-cs"/>
              </a:rPr>
              <a:t>The greatest difference in production between any two successive year is 28 million 1930 and 1931</a:t>
            </a:r>
            <a:endParaRPr lang="en-US" sz="1200" b="1" i="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AAB6876-1BF1-4B88-890A-0B4E46201506}" type="slidenum">
              <a:rPr lang="en-US" smtClean="0"/>
              <a:t>13</a:t>
            </a:fld>
            <a:endParaRPr lang="en-US"/>
          </a:p>
        </p:txBody>
      </p:sp>
    </p:spTree>
    <p:extLst>
      <p:ext uri="{BB962C8B-B14F-4D97-AF65-F5344CB8AC3E}">
        <p14:creationId xmlns:p14="http://schemas.microsoft.com/office/powerpoint/2010/main" val="11341798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smtClean="0">
                <a:solidFill>
                  <a:schemeClr val="tx1"/>
                </a:solidFill>
                <a:effectLst/>
                <a:latin typeface="+mn-lt"/>
                <a:ea typeface="+mn-ea"/>
                <a:cs typeface="+mn-cs"/>
              </a:rPr>
              <a:t>Answer: B</a:t>
            </a:r>
          </a:p>
          <a:p>
            <a:r>
              <a:rPr lang="en-US" sz="1200" b="0" i="0" kern="1200" dirty="0" smtClean="0">
                <a:solidFill>
                  <a:schemeClr val="tx1"/>
                </a:solidFill>
                <a:effectLst/>
                <a:latin typeface="+mn-lt"/>
                <a:ea typeface="+mn-ea"/>
                <a:cs typeface="+mn-cs"/>
              </a:rPr>
              <a:t>Production in 1930 = 72 million tons</a:t>
            </a:r>
            <a:r>
              <a:rPr lang="en-US" dirty="0" smtClean="0"/>
              <a:t/>
            </a:r>
            <a:br>
              <a:rPr lang="en-US" dirty="0" smtClean="0"/>
            </a:br>
            <a:r>
              <a:rPr lang="en-US" sz="1200" b="0" i="0" kern="1200" dirty="0" smtClean="0">
                <a:solidFill>
                  <a:schemeClr val="tx1"/>
                </a:solidFill>
                <a:effectLst/>
                <a:latin typeface="+mn-lt"/>
                <a:ea typeface="+mn-ea"/>
                <a:cs typeface="+mn-cs"/>
              </a:rPr>
              <a:t>Total production = 508 million</a:t>
            </a:r>
            <a:r>
              <a:rPr lang="en-US" dirty="0" smtClean="0"/>
              <a:t/>
            </a:r>
            <a:br>
              <a:rPr lang="en-US" dirty="0" smtClean="0"/>
            </a:br>
            <a:r>
              <a:rPr lang="en-US" dirty="0" smtClean="0"/>
              <a:t/>
            </a:r>
            <a:br>
              <a:rPr lang="en-US" dirty="0" smtClean="0"/>
            </a:br>
            <a:r>
              <a:rPr lang="en-US" sz="1200" b="0" i="0" kern="1200" dirty="0" smtClean="0">
                <a:solidFill>
                  <a:schemeClr val="tx1"/>
                </a:solidFill>
                <a:effectLst/>
                <a:latin typeface="+mn-lt"/>
                <a:ea typeface="+mn-ea"/>
                <a:cs typeface="+mn-cs"/>
              </a:rPr>
              <a:t>(72/508) * 100 = 14.17 %</a:t>
            </a:r>
            <a:endParaRPr lang="en-US" sz="1200" b="1" i="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AAB6876-1BF1-4B88-890A-0B4E46201506}" type="slidenum">
              <a:rPr lang="en-US" smtClean="0"/>
              <a:t>14</a:t>
            </a:fld>
            <a:endParaRPr lang="en-US"/>
          </a:p>
        </p:txBody>
      </p:sp>
    </p:spTree>
    <p:extLst>
      <p:ext uri="{BB962C8B-B14F-4D97-AF65-F5344CB8AC3E}">
        <p14:creationId xmlns:p14="http://schemas.microsoft.com/office/powerpoint/2010/main" val="288866205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1" i="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AAB6876-1BF1-4B88-890A-0B4E46201506}" type="slidenum">
              <a:rPr lang="en-US" smtClean="0"/>
              <a:t>15</a:t>
            </a:fld>
            <a:endParaRPr lang="en-US"/>
          </a:p>
        </p:txBody>
      </p:sp>
    </p:spTree>
    <p:extLst>
      <p:ext uri="{BB962C8B-B14F-4D97-AF65-F5344CB8AC3E}">
        <p14:creationId xmlns:p14="http://schemas.microsoft.com/office/powerpoint/2010/main" val="38324146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smtClean="0">
                <a:solidFill>
                  <a:schemeClr val="tx1"/>
                </a:solidFill>
                <a:effectLst/>
                <a:latin typeface="+mn-lt"/>
                <a:ea typeface="+mn-ea"/>
                <a:cs typeface="+mn-cs"/>
              </a:rPr>
              <a:t>Answer: D</a:t>
            </a:r>
          </a:p>
          <a:p>
            <a:r>
              <a:rPr lang="en-US" sz="1200" b="0" i="0" kern="1200" dirty="0" smtClean="0">
                <a:solidFill>
                  <a:schemeClr val="tx1"/>
                </a:solidFill>
                <a:effectLst/>
                <a:latin typeface="+mn-lt"/>
                <a:ea typeface="+mn-ea"/>
                <a:cs typeface="+mn-cs"/>
              </a:rPr>
              <a:t>Continuous sales was only shown by the brand Mongoose, as we can see from the table. The values never decreased at any point of time.</a:t>
            </a:r>
            <a:endParaRPr lang="en-US" sz="1200" b="1" i="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AAB6876-1BF1-4B88-890A-0B4E46201506}" type="slidenum">
              <a:rPr lang="en-US" smtClean="0"/>
              <a:t>16</a:t>
            </a:fld>
            <a:endParaRPr lang="en-US"/>
          </a:p>
        </p:txBody>
      </p:sp>
    </p:spTree>
    <p:extLst>
      <p:ext uri="{BB962C8B-B14F-4D97-AF65-F5344CB8AC3E}">
        <p14:creationId xmlns:p14="http://schemas.microsoft.com/office/powerpoint/2010/main" val="355171355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smtClean="0">
                <a:solidFill>
                  <a:schemeClr val="tx1"/>
                </a:solidFill>
                <a:effectLst/>
                <a:latin typeface="+mn-lt"/>
                <a:ea typeface="+mn-ea"/>
                <a:cs typeface="+mn-cs"/>
              </a:rPr>
              <a:t>Answer: B</a:t>
            </a:r>
          </a:p>
          <a:p>
            <a:r>
              <a:rPr lang="en-US" sz="1200" b="0" i="0" kern="1200" dirty="0" smtClean="0">
                <a:solidFill>
                  <a:schemeClr val="tx1"/>
                </a:solidFill>
                <a:effectLst/>
                <a:latin typeface="+mn-lt"/>
                <a:ea typeface="+mn-ea"/>
                <a:cs typeface="+mn-cs"/>
              </a:rPr>
              <a:t> Total sales of bats were highest during the year 2009. For finding total sales during an year, we need to add row wise.</a:t>
            </a:r>
            <a:endParaRPr lang="en-US" sz="1200" b="1" i="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AAB6876-1BF1-4B88-890A-0B4E46201506}" type="slidenum">
              <a:rPr lang="en-US" smtClean="0"/>
              <a:t>17</a:t>
            </a:fld>
            <a:endParaRPr lang="en-US"/>
          </a:p>
        </p:txBody>
      </p:sp>
    </p:spTree>
    <p:extLst>
      <p:ext uri="{BB962C8B-B14F-4D97-AF65-F5344CB8AC3E}">
        <p14:creationId xmlns:p14="http://schemas.microsoft.com/office/powerpoint/2010/main" val="309917502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smtClean="0">
                <a:solidFill>
                  <a:schemeClr val="tx1"/>
                </a:solidFill>
                <a:effectLst/>
                <a:latin typeface="+mn-lt"/>
                <a:ea typeface="+mn-ea"/>
                <a:cs typeface="+mn-cs"/>
              </a:rPr>
              <a:t>Answer: C</a:t>
            </a:r>
          </a:p>
          <a:p>
            <a:r>
              <a:rPr lang="en-US" sz="1200" b="0" i="0" kern="1200" dirty="0" smtClean="0">
                <a:solidFill>
                  <a:schemeClr val="tx1"/>
                </a:solidFill>
                <a:effectLst/>
                <a:latin typeface="+mn-lt"/>
                <a:ea typeface="+mn-ea"/>
                <a:cs typeface="+mn-cs"/>
              </a:rPr>
              <a:t>The number of MRF bats sold in 2006 - 47,000Number of MRF bats sold in 2008 - 107,000</a:t>
            </a:r>
          </a:p>
          <a:p>
            <a:r>
              <a:rPr lang="en-US" sz="1200" b="0" i="0" kern="1200" dirty="0" smtClean="0">
                <a:solidFill>
                  <a:schemeClr val="tx1"/>
                </a:solidFill>
                <a:effectLst/>
                <a:latin typeface="+mn-lt"/>
                <a:ea typeface="+mn-ea"/>
                <a:cs typeface="+mn-cs"/>
              </a:rPr>
              <a:t>Difference = 60,000</a:t>
            </a:r>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AAB6876-1BF1-4B88-890A-0B4E46201506}" type="slidenum">
              <a:rPr lang="en-US" smtClean="0"/>
              <a:t>18</a:t>
            </a:fld>
            <a:endParaRPr lang="en-US"/>
          </a:p>
        </p:txBody>
      </p:sp>
    </p:spTree>
    <p:extLst>
      <p:ext uri="{BB962C8B-B14F-4D97-AF65-F5344CB8AC3E}">
        <p14:creationId xmlns:p14="http://schemas.microsoft.com/office/powerpoint/2010/main" val="215304722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1" i="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AAB6876-1BF1-4B88-890A-0B4E46201506}" type="slidenum">
              <a:rPr lang="en-US" smtClean="0"/>
              <a:t>19</a:t>
            </a:fld>
            <a:endParaRPr lang="en-US"/>
          </a:p>
        </p:txBody>
      </p:sp>
    </p:spTree>
    <p:extLst>
      <p:ext uri="{BB962C8B-B14F-4D97-AF65-F5344CB8AC3E}">
        <p14:creationId xmlns:p14="http://schemas.microsoft.com/office/powerpoint/2010/main" val="4817545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latin typeface="Nunito Sans" panose="00000500000000000000" pitchFamily="2" charset="0"/>
            </a:endParaRPr>
          </a:p>
        </p:txBody>
      </p:sp>
      <p:sp>
        <p:nvSpPr>
          <p:cNvPr id="4" name="Slide Number Placeholder 3"/>
          <p:cNvSpPr>
            <a:spLocks noGrp="1"/>
          </p:cNvSpPr>
          <p:nvPr>
            <p:ph type="sldNum" sz="quarter" idx="5"/>
          </p:nvPr>
        </p:nvSpPr>
        <p:spPr/>
        <p:txBody>
          <a:bodyPr/>
          <a:lstStyle/>
          <a:p>
            <a:fld id="{0AAB6876-1BF1-4B88-890A-0B4E46201506}" type="slidenum">
              <a:rPr lang="en-US" smtClean="0"/>
              <a:t>2</a:t>
            </a:fld>
            <a:endParaRPr lang="en-US"/>
          </a:p>
        </p:txBody>
      </p:sp>
    </p:spTree>
    <p:extLst>
      <p:ext uri="{BB962C8B-B14F-4D97-AF65-F5344CB8AC3E}">
        <p14:creationId xmlns:p14="http://schemas.microsoft.com/office/powerpoint/2010/main" val="327744861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smtClean="0">
                <a:solidFill>
                  <a:schemeClr val="tx1"/>
                </a:solidFill>
                <a:effectLst/>
                <a:latin typeface="+mn-lt"/>
                <a:ea typeface="+mn-ea"/>
                <a:cs typeface="+mn-cs"/>
              </a:rPr>
              <a:t>Answer: D</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smtClean="0">
                <a:solidFill>
                  <a:schemeClr val="tx1"/>
                </a:solidFill>
                <a:effectLst/>
                <a:latin typeface="+mn-lt"/>
                <a:ea typeface="+mn-ea"/>
                <a:cs typeface="+mn-cs"/>
              </a:rPr>
              <a:t>In the Pie chart Adidas sales is 70, and total bat sales is 360. Therefore percentage of bat sales of Adidas branded bats = 70/360 * 100 = 19.4%</a:t>
            </a:r>
          </a:p>
          <a:p>
            <a:endParaRPr lang="en-US" sz="1200" b="1" i="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AAB6876-1BF1-4B88-890A-0B4E46201506}" type="slidenum">
              <a:rPr lang="en-US" smtClean="0"/>
              <a:t>20</a:t>
            </a:fld>
            <a:endParaRPr lang="en-US"/>
          </a:p>
        </p:txBody>
      </p:sp>
    </p:spTree>
    <p:extLst>
      <p:ext uri="{BB962C8B-B14F-4D97-AF65-F5344CB8AC3E}">
        <p14:creationId xmlns:p14="http://schemas.microsoft.com/office/powerpoint/2010/main" val="15520293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smtClean="0">
                <a:solidFill>
                  <a:schemeClr val="tx1"/>
                </a:solidFill>
                <a:effectLst/>
                <a:latin typeface="+mn-lt"/>
                <a:ea typeface="+mn-ea"/>
                <a:cs typeface="+mn-cs"/>
              </a:rPr>
              <a:t>Answer: C</a:t>
            </a:r>
          </a:p>
          <a:p>
            <a:endParaRPr lang="en-US" sz="1200" b="1"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Sales of MRF bat = 110Sales of Puma bat = 85</a:t>
            </a:r>
          </a:p>
          <a:p>
            <a:r>
              <a:rPr lang="en-US" sz="1200" b="0" i="0" kern="1200" dirty="0" smtClean="0">
                <a:solidFill>
                  <a:schemeClr val="tx1"/>
                </a:solidFill>
                <a:effectLst/>
                <a:latin typeface="+mn-lt"/>
                <a:ea typeface="+mn-ea"/>
                <a:cs typeface="+mn-cs"/>
              </a:rPr>
              <a:t>Difference between Puma and MRF = 25</a:t>
            </a:r>
          </a:p>
          <a:p>
            <a:r>
              <a:rPr lang="en-US" sz="1200" b="0" i="0" kern="1200" dirty="0" smtClean="0">
                <a:solidFill>
                  <a:schemeClr val="tx1"/>
                </a:solidFill>
                <a:effectLst/>
                <a:latin typeface="+mn-lt"/>
                <a:ea typeface="+mn-ea"/>
                <a:cs typeface="+mn-cs"/>
              </a:rPr>
              <a:t>So, (110-85)/85 * 100 = 29.4%</a:t>
            </a:r>
          </a:p>
          <a:p>
            <a:r>
              <a:rPr lang="en-US" sz="1200" b="0" i="0" kern="1200" dirty="0" smtClean="0">
                <a:solidFill>
                  <a:schemeClr val="tx1"/>
                </a:solidFill>
                <a:effectLst/>
                <a:latin typeface="+mn-lt"/>
                <a:ea typeface="+mn-ea"/>
                <a:cs typeface="+mn-cs"/>
              </a:rPr>
              <a:t>MRF sales is 29.4% greater than PUMA.</a:t>
            </a:r>
          </a:p>
          <a:p>
            <a:endParaRPr lang="en-US" sz="1200" b="1" i="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AAB6876-1BF1-4B88-890A-0B4E46201506}" type="slidenum">
              <a:rPr lang="en-US" smtClean="0"/>
              <a:t>21</a:t>
            </a:fld>
            <a:endParaRPr lang="en-US"/>
          </a:p>
        </p:txBody>
      </p:sp>
    </p:spTree>
    <p:extLst>
      <p:ext uri="{BB962C8B-B14F-4D97-AF65-F5344CB8AC3E}">
        <p14:creationId xmlns:p14="http://schemas.microsoft.com/office/powerpoint/2010/main" val="205298419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1" i="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AAB6876-1BF1-4B88-890A-0B4E46201506}" type="slidenum">
              <a:rPr lang="en-US" smtClean="0"/>
              <a:t>22</a:t>
            </a:fld>
            <a:endParaRPr lang="en-US"/>
          </a:p>
        </p:txBody>
      </p:sp>
    </p:spTree>
    <p:extLst>
      <p:ext uri="{BB962C8B-B14F-4D97-AF65-F5344CB8AC3E}">
        <p14:creationId xmlns:p14="http://schemas.microsoft.com/office/powerpoint/2010/main" val="424043384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smtClean="0">
                <a:solidFill>
                  <a:schemeClr val="tx1"/>
                </a:solidFill>
                <a:effectLst/>
                <a:latin typeface="+mn-lt"/>
                <a:ea typeface="+mn-ea"/>
                <a:cs typeface="+mn-cs"/>
              </a:rPr>
              <a:t>Answer: C</a:t>
            </a:r>
          </a:p>
          <a:p>
            <a:r>
              <a:rPr lang="en-US" sz="1200" b="0" i="0" kern="1200" dirty="0" smtClean="0">
                <a:solidFill>
                  <a:schemeClr val="tx1"/>
                </a:solidFill>
                <a:effectLst/>
                <a:latin typeface="+mn-lt"/>
                <a:ea typeface="+mn-ea"/>
                <a:cs typeface="+mn-cs"/>
              </a:rPr>
              <a:t>Average sales during an year is total sales divided by number of </a:t>
            </a:r>
            <a:r>
              <a:rPr lang="en-US" sz="1200" b="0" i="0" kern="1200" dirty="0" err="1" smtClean="0">
                <a:solidFill>
                  <a:schemeClr val="tx1"/>
                </a:solidFill>
                <a:effectLst/>
                <a:latin typeface="+mn-lt"/>
                <a:ea typeface="+mn-ea"/>
                <a:cs typeface="+mn-cs"/>
              </a:rPr>
              <a:t>brands.Total</a:t>
            </a:r>
            <a:r>
              <a:rPr lang="en-US" sz="1200" b="0" i="0" kern="1200" dirty="0" smtClean="0">
                <a:solidFill>
                  <a:schemeClr val="tx1"/>
                </a:solidFill>
                <a:effectLst/>
                <a:latin typeface="+mn-lt"/>
                <a:ea typeface="+mn-ea"/>
                <a:cs typeface="+mn-cs"/>
              </a:rPr>
              <a:t> sales of bats during the year 2009 is 1600(400+500+200+500)</a:t>
            </a:r>
          </a:p>
          <a:p>
            <a:r>
              <a:rPr lang="en-US" sz="1200" b="0" i="0" kern="1200" dirty="0" smtClean="0">
                <a:solidFill>
                  <a:schemeClr val="tx1"/>
                </a:solidFill>
                <a:effectLst/>
                <a:latin typeface="+mn-lt"/>
                <a:ea typeface="+mn-ea"/>
                <a:cs typeface="+mn-cs"/>
              </a:rPr>
              <a:t>Therefore the average is 400</a:t>
            </a:r>
          </a:p>
          <a:p>
            <a:endParaRPr lang="en-US" sz="1200" b="1" i="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AAB6876-1BF1-4B88-890A-0B4E46201506}" type="slidenum">
              <a:rPr lang="en-US" smtClean="0"/>
              <a:t>23</a:t>
            </a:fld>
            <a:endParaRPr lang="en-US"/>
          </a:p>
        </p:txBody>
      </p:sp>
    </p:spTree>
    <p:extLst>
      <p:ext uri="{BB962C8B-B14F-4D97-AF65-F5344CB8AC3E}">
        <p14:creationId xmlns:p14="http://schemas.microsoft.com/office/powerpoint/2010/main" val="202072852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smtClean="0">
                <a:solidFill>
                  <a:schemeClr val="tx1"/>
                </a:solidFill>
                <a:effectLst/>
                <a:latin typeface="+mn-lt"/>
                <a:ea typeface="+mn-ea"/>
                <a:cs typeface="+mn-cs"/>
              </a:rPr>
              <a:t>Answer: A</a:t>
            </a:r>
          </a:p>
          <a:p>
            <a:r>
              <a:rPr lang="en-US" sz="1200" b="0" i="0" kern="1200" dirty="0" smtClean="0">
                <a:solidFill>
                  <a:schemeClr val="tx1"/>
                </a:solidFill>
                <a:effectLst/>
                <a:latin typeface="+mn-lt"/>
                <a:ea typeface="+mn-ea"/>
                <a:cs typeface="+mn-cs"/>
              </a:rPr>
              <a:t>Sales of MRF bats in 2009 - 500Sales of MRF bats in 2014 - 800</a:t>
            </a:r>
          </a:p>
          <a:p>
            <a:r>
              <a:rPr lang="en-US" sz="1200" b="0" i="0" kern="1200" dirty="0" smtClean="0">
                <a:solidFill>
                  <a:schemeClr val="tx1"/>
                </a:solidFill>
                <a:effectLst/>
                <a:latin typeface="+mn-lt"/>
                <a:ea typeface="+mn-ea"/>
                <a:cs typeface="+mn-cs"/>
              </a:rPr>
              <a:t>Therefore percentage increase in sales of MRF bats is (800-500)/500 * 100 = 60%</a:t>
            </a:r>
          </a:p>
          <a:p>
            <a:endParaRPr lang="en-US" sz="1200" b="1" i="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AAB6876-1BF1-4B88-890A-0B4E46201506}" type="slidenum">
              <a:rPr lang="en-US" smtClean="0"/>
              <a:t>24</a:t>
            </a:fld>
            <a:endParaRPr lang="en-US"/>
          </a:p>
        </p:txBody>
      </p:sp>
    </p:spTree>
    <p:extLst>
      <p:ext uri="{BB962C8B-B14F-4D97-AF65-F5344CB8AC3E}">
        <p14:creationId xmlns:p14="http://schemas.microsoft.com/office/powerpoint/2010/main" val="145206388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smtClean="0">
                <a:solidFill>
                  <a:schemeClr val="tx1"/>
                </a:solidFill>
                <a:effectLst/>
                <a:latin typeface="+mn-lt"/>
                <a:ea typeface="+mn-ea"/>
                <a:cs typeface="+mn-cs"/>
              </a:rPr>
              <a:t>Answer: C</a:t>
            </a:r>
          </a:p>
          <a:p>
            <a:r>
              <a:rPr lang="en-US" sz="1200" b="0" i="0" kern="1200" dirty="0" smtClean="0">
                <a:solidFill>
                  <a:schemeClr val="tx1"/>
                </a:solidFill>
                <a:effectLst/>
                <a:latin typeface="+mn-lt"/>
                <a:ea typeface="+mn-ea"/>
                <a:cs typeface="+mn-cs"/>
              </a:rPr>
              <a:t>Percentage change in the sales of Adidas bats from 2009 to 2014 - (300-400)/400 * 100 = 25% decrease</a:t>
            </a:r>
          </a:p>
          <a:p>
            <a:r>
              <a:rPr lang="en-US" sz="1200" b="0" i="0" kern="1200" dirty="0" smtClean="0">
                <a:solidFill>
                  <a:schemeClr val="tx1"/>
                </a:solidFill>
                <a:effectLst/>
                <a:latin typeface="+mn-lt"/>
                <a:ea typeface="+mn-ea"/>
                <a:cs typeface="+mn-cs"/>
              </a:rPr>
              <a:t>Percentage change in the sales of MRF bats from 2009 to 2014 - (800 - 500)/500 * 100 = 60% increase</a:t>
            </a:r>
          </a:p>
          <a:p>
            <a:r>
              <a:rPr lang="en-US" sz="1200" b="0" i="0" kern="1200" dirty="0" smtClean="0">
                <a:solidFill>
                  <a:schemeClr val="tx1"/>
                </a:solidFill>
                <a:effectLst/>
                <a:latin typeface="+mn-lt"/>
                <a:ea typeface="+mn-ea"/>
                <a:cs typeface="+mn-cs"/>
              </a:rPr>
              <a:t>Percentage change in the sales of PUMA bats from 2009 to 2014 - (300 - 200)/200 * 100 = 50% increase</a:t>
            </a:r>
          </a:p>
          <a:p>
            <a:r>
              <a:rPr lang="en-US" sz="1200" b="0" i="0" kern="1200" dirty="0" smtClean="0">
                <a:solidFill>
                  <a:schemeClr val="tx1"/>
                </a:solidFill>
                <a:effectLst/>
                <a:latin typeface="+mn-lt"/>
                <a:ea typeface="+mn-ea"/>
                <a:cs typeface="+mn-cs"/>
              </a:rPr>
              <a:t>Percentage change in the sales of Mongoose bats from 2009 to 2014 - (250-500)500 * 100 = 50% decrease</a:t>
            </a:r>
          </a:p>
          <a:p>
            <a:endParaRPr lang="en-US" sz="1200" b="1" i="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AAB6876-1BF1-4B88-890A-0B4E46201506}" type="slidenum">
              <a:rPr lang="en-US" smtClean="0"/>
              <a:t>25</a:t>
            </a:fld>
            <a:endParaRPr lang="en-US"/>
          </a:p>
        </p:txBody>
      </p:sp>
    </p:spTree>
    <p:extLst>
      <p:ext uri="{BB962C8B-B14F-4D97-AF65-F5344CB8AC3E}">
        <p14:creationId xmlns:p14="http://schemas.microsoft.com/office/powerpoint/2010/main" val="113464268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1" i="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AAB6876-1BF1-4B88-890A-0B4E46201506}" type="slidenum">
              <a:rPr lang="en-US" smtClean="0"/>
              <a:t>26</a:t>
            </a:fld>
            <a:endParaRPr lang="en-US"/>
          </a:p>
        </p:txBody>
      </p:sp>
    </p:spTree>
    <p:extLst>
      <p:ext uri="{BB962C8B-B14F-4D97-AF65-F5344CB8AC3E}">
        <p14:creationId xmlns:p14="http://schemas.microsoft.com/office/powerpoint/2010/main" val="213035906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smtClean="0">
                <a:solidFill>
                  <a:schemeClr val="tx1"/>
                </a:solidFill>
                <a:effectLst/>
                <a:latin typeface="+mn-lt"/>
                <a:ea typeface="+mn-ea"/>
                <a:cs typeface="+mn-cs"/>
              </a:rPr>
              <a:t>Answer: B</a:t>
            </a:r>
          </a:p>
          <a:p>
            <a:r>
              <a:rPr lang="en-US" sz="1200" b="0" i="0" kern="1200" dirty="0" smtClean="0">
                <a:solidFill>
                  <a:schemeClr val="tx1"/>
                </a:solidFill>
                <a:effectLst/>
                <a:latin typeface="+mn-lt"/>
                <a:ea typeface="+mn-ea"/>
                <a:cs typeface="+mn-cs"/>
              </a:rPr>
              <a:t>Rice production in 2010 is 50,000Rice production in 2012 is 60,000</a:t>
            </a:r>
          </a:p>
          <a:p>
            <a:r>
              <a:rPr lang="en-US" sz="1200" b="0" i="0" kern="1200" dirty="0" smtClean="0">
                <a:solidFill>
                  <a:schemeClr val="tx1"/>
                </a:solidFill>
                <a:effectLst/>
                <a:latin typeface="+mn-lt"/>
                <a:ea typeface="+mn-ea"/>
                <a:cs typeface="+mn-cs"/>
              </a:rPr>
              <a:t>The percentage increase is (60000-50000)/50000*100 = 20%</a:t>
            </a:r>
          </a:p>
          <a:p>
            <a:endParaRPr lang="en-US" sz="1200" b="1" i="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AAB6876-1BF1-4B88-890A-0B4E46201506}" type="slidenum">
              <a:rPr lang="en-US" smtClean="0"/>
              <a:t>27</a:t>
            </a:fld>
            <a:endParaRPr lang="en-US"/>
          </a:p>
        </p:txBody>
      </p:sp>
    </p:spTree>
    <p:extLst>
      <p:ext uri="{BB962C8B-B14F-4D97-AF65-F5344CB8AC3E}">
        <p14:creationId xmlns:p14="http://schemas.microsoft.com/office/powerpoint/2010/main" val="335162290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smtClean="0">
                <a:solidFill>
                  <a:schemeClr val="tx1"/>
                </a:solidFill>
                <a:effectLst/>
                <a:latin typeface="+mn-lt"/>
                <a:ea typeface="+mn-ea"/>
                <a:cs typeface="+mn-cs"/>
              </a:rPr>
              <a:t>Answer: C</a:t>
            </a:r>
          </a:p>
          <a:p>
            <a:r>
              <a:rPr lang="en-US" sz="1200" b="0" i="0" kern="1200" dirty="0" smtClean="0">
                <a:solidFill>
                  <a:schemeClr val="tx1"/>
                </a:solidFill>
                <a:effectLst/>
                <a:latin typeface="+mn-lt"/>
                <a:ea typeface="+mn-ea"/>
                <a:cs typeface="+mn-cs"/>
              </a:rPr>
              <a:t>As obvious from the graph the maximum production in rice is during the year 2012.</a:t>
            </a:r>
            <a:endParaRPr lang="en-US" sz="1200" b="1" i="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AAB6876-1BF1-4B88-890A-0B4E46201506}" type="slidenum">
              <a:rPr lang="en-US" smtClean="0"/>
              <a:t>28</a:t>
            </a:fld>
            <a:endParaRPr lang="en-US"/>
          </a:p>
        </p:txBody>
      </p:sp>
    </p:spTree>
    <p:extLst>
      <p:ext uri="{BB962C8B-B14F-4D97-AF65-F5344CB8AC3E}">
        <p14:creationId xmlns:p14="http://schemas.microsoft.com/office/powerpoint/2010/main" val="373349021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a:p>
        </p:txBody>
      </p:sp>
      <p:sp>
        <p:nvSpPr>
          <p:cNvPr id="4" name="Slide Number Placeholder 3"/>
          <p:cNvSpPr>
            <a:spLocks noGrp="1"/>
          </p:cNvSpPr>
          <p:nvPr>
            <p:ph type="sldNum" sz="quarter" idx="5"/>
          </p:nvPr>
        </p:nvSpPr>
        <p:spPr/>
        <p:txBody>
          <a:bodyPr/>
          <a:lstStyle/>
          <a:p>
            <a:fld id="{0AAB6876-1BF1-4B88-890A-0B4E46201506}" type="slidenum">
              <a:rPr lang="en-US" smtClean="0"/>
              <a:t>29</a:t>
            </a:fld>
            <a:endParaRPr lang="en-US"/>
          </a:p>
        </p:txBody>
      </p:sp>
    </p:spTree>
    <p:extLst>
      <p:ext uri="{BB962C8B-B14F-4D97-AF65-F5344CB8AC3E}">
        <p14:creationId xmlns:p14="http://schemas.microsoft.com/office/powerpoint/2010/main" val="41901331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5"/>
          </p:nvPr>
        </p:nvSpPr>
        <p:spPr/>
        <p:txBody>
          <a:bodyPr/>
          <a:lstStyle/>
          <a:p>
            <a:fld id="{0AAB6876-1BF1-4B88-890A-0B4E46201506}" type="slidenum">
              <a:rPr lang="en-US" smtClean="0"/>
              <a:t>3</a:t>
            </a:fld>
            <a:endParaRPr lang="en-US"/>
          </a:p>
        </p:txBody>
      </p:sp>
    </p:spTree>
    <p:extLst>
      <p:ext uri="{BB962C8B-B14F-4D97-AF65-F5344CB8AC3E}">
        <p14:creationId xmlns:p14="http://schemas.microsoft.com/office/powerpoint/2010/main" val="3368284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5"/>
          </p:nvPr>
        </p:nvSpPr>
        <p:spPr/>
        <p:txBody>
          <a:bodyPr/>
          <a:lstStyle/>
          <a:p>
            <a:fld id="{0AAB6876-1BF1-4B88-890A-0B4E46201506}" type="slidenum">
              <a:rPr lang="en-US" smtClean="0"/>
              <a:t>4</a:t>
            </a:fld>
            <a:endParaRPr lang="en-US"/>
          </a:p>
        </p:txBody>
      </p:sp>
    </p:spTree>
    <p:extLst>
      <p:ext uri="{BB962C8B-B14F-4D97-AF65-F5344CB8AC3E}">
        <p14:creationId xmlns:p14="http://schemas.microsoft.com/office/powerpoint/2010/main" val="6004571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5"/>
          </p:nvPr>
        </p:nvSpPr>
        <p:spPr/>
        <p:txBody>
          <a:bodyPr/>
          <a:lstStyle/>
          <a:p>
            <a:fld id="{0AAB6876-1BF1-4B88-890A-0B4E46201506}" type="slidenum">
              <a:rPr lang="en-US" smtClean="0"/>
              <a:t>5</a:t>
            </a:fld>
            <a:endParaRPr lang="en-US"/>
          </a:p>
        </p:txBody>
      </p:sp>
    </p:spTree>
    <p:extLst>
      <p:ext uri="{BB962C8B-B14F-4D97-AF65-F5344CB8AC3E}">
        <p14:creationId xmlns:p14="http://schemas.microsoft.com/office/powerpoint/2010/main" val="3066835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5"/>
          </p:nvPr>
        </p:nvSpPr>
        <p:spPr/>
        <p:txBody>
          <a:bodyPr/>
          <a:lstStyle/>
          <a:p>
            <a:fld id="{0AAB6876-1BF1-4B88-890A-0B4E46201506}" type="slidenum">
              <a:rPr lang="en-US" smtClean="0"/>
              <a:t>6</a:t>
            </a:fld>
            <a:endParaRPr lang="en-US"/>
          </a:p>
        </p:txBody>
      </p:sp>
    </p:spTree>
    <p:extLst>
      <p:ext uri="{BB962C8B-B14F-4D97-AF65-F5344CB8AC3E}">
        <p14:creationId xmlns:p14="http://schemas.microsoft.com/office/powerpoint/2010/main" val="21084909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5"/>
          </p:nvPr>
        </p:nvSpPr>
        <p:spPr/>
        <p:txBody>
          <a:bodyPr/>
          <a:lstStyle/>
          <a:p>
            <a:fld id="{0AAB6876-1BF1-4B88-890A-0B4E46201506}" type="slidenum">
              <a:rPr lang="en-US" smtClean="0"/>
              <a:t>7</a:t>
            </a:fld>
            <a:endParaRPr lang="en-US"/>
          </a:p>
        </p:txBody>
      </p:sp>
    </p:spTree>
    <p:extLst>
      <p:ext uri="{BB962C8B-B14F-4D97-AF65-F5344CB8AC3E}">
        <p14:creationId xmlns:p14="http://schemas.microsoft.com/office/powerpoint/2010/main" val="28182543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5"/>
          </p:nvPr>
        </p:nvSpPr>
        <p:spPr/>
        <p:txBody>
          <a:bodyPr/>
          <a:lstStyle/>
          <a:p>
            <a:fld id="{0AAB6876-1BF1-4B88-890A-0B4E46201506}" type="slidenum">
              <a:rPr lang="en-US" smtClean="0"/>
              <a:t>8</a:t>
            </a:fld>
            <a:endParaRPr lang="en-US"/>
          </a:p>
        </p:txBody>
      </p:sp>
    </p:spTree>
    <p:extLst>
      <p:ext uri="{BB962C8B-B14F-4D97-AF65-F5344CB8AC3E}">
        <p14:creationId xmlns:p14="http://schemas.microsoft.com/office/powerpoint/2010/main" val="29234229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1" i="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AAB6876-1BF1-4B88-890A-0B4E46201506}" type="slidenum">
              <a:rPr lang="en-US" smtClean="0"/>
              <a:t>9</a:t>
            </a:fld>
            <a:endParaRPr lang="en-US"/>
          </a:p>
        </p:txBody>
      </p:sp>
    </p:spTree>
    <p:extLst>
      <p:ext uri="{BB962C8B-B14F-4D97-AF65-F5344CB8AC3E}">
        <p14:creationId xmlns:p14="http://schemas.microsoft.com/office/powerpoint/2010/main" val="7689888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1/21/2020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1/21/2020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1/21/2020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1/21/2020</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2.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3.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5.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2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6.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7.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2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8.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2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9.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2F4ED726-F685-44A1-B8DD-C121D1926DB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312966" y="2952750"/>
            <a:ext cx="3566067" cy="952500"/>
          </a:xfrm>
          <a:prstGeom prst="rect">
            <a:avLst/>
          </a:prstGeom>
        </p:spPr>
      </p:pic>
    </p:spTree>
    <p:extLst>
      <p:ext uri="{BB962C8B-B14F-4D97-AF65-F5344CB8AC3E}">
        <p14:creationId xmlns:p14="http://schemas.microsoft.com/office/powerpoint/2010/main" val="159688491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05EFE211-1D0D-4979-87E6-8967C2913C04}"/>
              </a:ext>
            </a:extLst>
          </p:cNvPr>
          <p:cNvSpPr txBox="1"/>
          <p:nvPr/>
        </p:nvSpPr>
        <p:spPr>
          <a:xfrm>
            <a:off x="642479" y="1156906"/>
            <a:ext cx="10907041" cy="861774"/>
          </a:xfrm>
          <a:prstGeom prst="rect">
            <a:avLst/>
          </a:prstGeom>
          <a:noFill/>
        </p:spPr>
        <p:txBody>
          <a:bodyPr wrap="square" rtlCol="0">
            <a:spAutoFit/>
          </a:bodyPr>
          <a:lstStyle/>
          <a:p>
            <a:pPr algn="just"/>
            <a:r>
              <a:rPr lang="en-US" sz="2500" dirty="0">
                <a:latin typeface="Nunito Sans" panose="00000500000000000000" pitchFamily="2" charset="0"/>
              </a:rPr>
              <a:t>The production in the year 1930 is what percent of the total production from 1930 to 1939?</a:t>
            </a:r>
          </a:p>
        </p:txBody>
      </p:sp>
      <p:sp>
        <p:nvSpPr>
          <p:cNvPr id="4" name="Rectangle 3">
            <a:extLst>
              <a:ext uri="{FF2B5EF4-FFF2-40B4-BE49-F238E27FC236}">
                <a16:creationId xmlns:a16="http://schemas.microsoft.com/office/drawing/2014/main" id="{E5DD2504-B1FF-4F55-B4FA-4AEA19FF2DD8}"/>
              </a:ext>
            </a:extLst>
          </p:cNvPr>
          <p:cNvSpPr/>
          <p:nvPr/>
        </p:nvSpPr>
        <p:spPr>
          <a:xfrm>
            <a:off x="657998" y="2895600"/>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A)</a:t>
            </a:r>
          </a:p>
        </p:txBody>
      </p:sp>
      <p:sp>
        <p:nvSpPr>
          <p:cNvPr id="16" name="Rectangle 15">
            <a:extLst>
              <a:ext uri="{FF2B5EF4-FFF2-40B4-BE49-F238E27FC236}">
                <a16:creationId xmlns:a16="http://schemas.microsoft.com/office/drawing/2014/main" id="{72143B70-2774-4C1B-BA6C-0E2C89AD6E8B}"/>
              </a:ext>
            </a:extLst>
          </p:cNvPr>
          <p:cNvSpPr/>
          <p:nvPr/>
        </p:nvSpPr>
        <p:spPr>
          <a:xfrm>
            <a:off x="647791" y="3470360"/>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B)</a:t>
            </a:r>
          </a:p>
        </p:txBody>
      </p:sp>
      <p:sp>
        <p:nvSpPr>
          <p:cNvPr id="23" name="Rectangle 22">
            <a:extLst>
              <a:ext uri="{FF2B5EF4-FFF2-40B4-BE49-F238E27FC236}">
                <a16:creationId xmlns:a16="http://schemas.microsoft.com/office/drawing/2014/main" id="{116C2E0D-93FB-4ADC-BC2B-83DFED946B7A}"/>
              </a:ext>
            </a:extLst>
          </p:cNvPr>
          <p:cNvSpPr/>
          <p:nvPr/>
        </p:nvSpPr>
        <p:spPr>
          <a:xfrm>
            <a:off x="1456098" y="2895600"/>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9.6%</a:t>
            </a:r>
          </a:p>
        </p:txBody>
      </p:sp>
      <p:sp>
        <p:nvSpPr>
          <p:cNvPr id="24" name="Rectangle 23">
            <a:extLst>
              <a:ext uri="{FF2B5EF4-FFF2-40B4-BE49-F238E27FC236}">
                <a16:creationId xmlns:a16="http://schemas.microsoft.com/office/drawing/2014/main" id="{F62FDC11-1E2D-428B-8217-CF9104F9B6D7}"/>
              </a:ext>
            </a:extLst>
          </p:cNvPr>
          <p:cNvSpPr/>
          <p:nvPr/>
        </p:nvSpPr>
        <p:spPr>
          <a:xfrm>
            <a:off x="1445891" y="3470360"/>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12.3%</a:t>
            </a:r>
          </a:p>
        </p:txBody>
      </p:sp>
      <p:sp>
        <p:nvSpPr>
          <p:cNvPr id="19" name="Rectangle 18">
            <a:extLst>
              <a:ext uri="{FF2B5EF4-FFF2-40B4-BE49-F238E27FC236}">
                <a16:creationId xmlns:a16="http://schemas.microsoft.com/office/drawing/2014/main" id="{BC5E04D4-0543-4484-B3B6-0DDB2FCDCEA4}"/>
              </a:ext>
            </a:extLst>
          </p:cNvPr>
          <p:cNvSpPr/>
          <p:nvPr/>
        </p:nvSpPr>
        <p:spPr>
          <a:xfrm>
            <a:off x="0" y="0"/>
            <a:ext cx="12192000" cy="883618"/>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8D2B7F5C-7E52-4144-8109-FAA3BD7AA776}"/>
              </a:ext>
            </a:extLst>
          </p:cNvPr>
          <p:cNvSpPr txBox="1"/>
          <p:nvPr/>
        </p:nvSpPr>
        <p:spPr>
          <a:xfrm>
            <a:off x="3890150" y="228600"/>
            <a:ext cx="7772400" cy="830997"/>
          </a:xfrm>
          <a:prstGeom prst="rect">
            <a:avLst/>
          </a:prstGeom>
          <a:noFill/>
        </p:spPr>
        <p:txBody>
          <a:bodyPr wrap="square" rtlCol="0">
            <a:spAutoFit/>
          </a:bodyPr>
          <a:lstStyle/>
          <a:p>
            <a:pPr algn="r"/>
            <a:r>
              <a:rPr lang="en-US" sz="4800" b="1" dirty="0" smtClean="0">
                <a:solidFill>
                  <a:schemeClr val="bg1"/>
                </a:solidFill>
                <a:latin typeface="Nunito Sans" panose="00000500000000000000" pitchFamily="2" charset="0"/>
              </a:rPr>
              <a:t>Question 1</a:t>
            </a:r>
            <a:endParaRPr lang="en-US" sz="4800" b="1" dirty="0">
              <a:solidFill>
                <a:schemeClr val="bg1"/>
              </a:solidFill>
              <a:latin typeface="Nunito Sans" panose="00000500000000000000" pitchFamily="2" charset="0"/>
            </a:endParaRPr>
          </a:p>
        </p:txBody>
      </p:sp>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74352" y="6099048"/>
            <a:ext cx="1989410" cy="429768"/>
          </a:xfrm>
          <a:prstGeom prst="rect">
            <a:avLst/>
          </a:prstGeom>
        </p:spPr>
      </p:pic>
      <p:sp>
        <p:nvSpPr>
          <p:cNvPr id="10" name="Rectangle 9">
            <a:extLst>
              <a:ext uri="{FF2B5EF4-FFF2-40B4-BE49-F238E27FC236}">
                <a16:creationId xmlns:a16="http://schemas.microsoft.com/office/drawing/2014/main" id="{E5DD2504-B1FF-4F55-B4FA-4AEA19FF2DD8}"/>
              </a:ext>
            </a:extLst>
          </p:cNvPr>
          <p:cNvSpPr/>
          <p:nvPr/>
        </p:nvSpPr>
        <p:spPr>
          <a:xfrm>
            <a:off x="657998" y="4047684"/>
            <a:ext cx="696697" cy="621324"/>
          </a:xfrm>
          <a:prstGeom prst="rect">
            <a:avLst/>
          </a:prstGeom>
          <a:noFill/>
        </p:spPr>
        <p:txBody>
          <a:bodyPr wrap="square" lIns="91440" tIns="45720" rIns="91440" bIns="45720">
            <a:spAutoFit/>
          </a:bodyPr>
          <a:lstStyle/>
          <a:p>
            <a:pPr>
              <a:lnSpc>
                <a:spcPct val="150000"/>
              </a:lnSpc>
            </a:pPr>
            <a:r>
              <a:rPr lang="en-US" sz="2500" b="1" dirty="0" smtClean="0">
                <a:latin typeface="Nunito Sans" panose="00000500000000000000" pitchFamily="2" charset="0"/>
              </a:rPr>
              <a:t>C)</a:t>
            </a:r>
            <a:endParaRPr lang="en-US" sz="2500" b="1" dirty="0">
              <a:latin typeface="Nunito Sans" panose="00000500000000000000" pitchFamily="2" charset="0"/>
            </a:endParaRPr>
          </a:p>
        </p:txBody>
      </p:sp>
      <p:sp>
        <p:nvSpPr>
          <p:cNvPr id="11" name="Rectangle 10">
            <a:extLst>
              <a:ext uri="{FF2B5EF4-FFF2-40B4-BE49-F238E27FC236}">
                <a16:creationId xmlns:a16="http://schemas.microsoft.com/office/drawing/2014/main" id="{72143B70-2774-4C1B-BA6C-0E2C89AD6E8B}"/>
              </a:ext>
            </a:extLst>
          </p:cNvPr>
          <p:cNvSpPr/>
          <p:nvPr/>
        </p:nvSpPr>
        <p:spPr>
          <a:xfrm>
            <a:off x="647791" y="4622444"/>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D</a:t>
            </a:r>
            <a:r>
              <a:rPr lang="en-US" sz="2500" b="1" dirty="0" smtClean="0">
                <a:latin typeface="Nunito Sans" panose="00000500000000000000" pitchFamily="2" charset="0"/>
              </a:rPr>
              <a:t>)</a:t>
            </a:r>
            <a:endParaRPr lang="en-US" sz="2500" b="1" dirty="0">
              <a:latin typeface="Nunito Sans" panose="00000500000000000000" pitchFamily="2" charset="0"/>
            </a:endParaRPr>
          </a:p>
        </p:txBody>
      </p:sp>
      <p:sp>
        <p:nvSpPr>
          <p:cNvPr id="12" name="Rectangle 11">
            <a:extLst>
              <a:ext uri="{FF2B5EF4-FFF2-40B4-BE49-F238E27FC236}">
                <a16:creationId xmlns:a16="http://schemas.microsoft.com/office/drawing/2014/main" id="{116C2E0D-93FB-4ADC-BC2B-83DFED946B7A}"/>
              </a:ext>
            </a:extLst>
          </p:cNvPr>
          <p:cNvSpPr/>
          <p:nvPr/>
        </p:nvSpPr>
        <p:spPr>
          <a:xfrm>
            <a:off x="1456098" y="4047684"/>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8.5%</a:t>
            </a:r>
          </a:p>
        </p:txBody>
      </p:sp>
      <p:sp>
        <p:nvSpPr>
          <p:cNvPr id="13" name="Rectangle 12">
            <a:extLst>
              <a:ext uri="{FF2B5EF4-FFF2-40B4-BE49-F238E27FC236}">
                <a16:creationId xmlns:a16="http://schemas.microsoft.com/office/drawing/2014/main" id="{F62FDC11-1E2D-428B-8217-CF9104F9B6D7}"/>
              </a:ext>
            </a:extLst>
          </p:cNvPr>
          <p:cNvSpPr/>
          <p:nvPr/>
        </p:nvSpPr>
        <p:spPr>
          <a:xfrm>
            <a:off x="1445891" y="4622444"/>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7.6%</a:t>
            </a:r>
          </a:p>
        </p:txBody>
      </p:sp>
      <p:pic>
        <p:nvPicPr>
          <p:cNvPr id="2050" name="Picture 2" descr="http://i1.facenow.in/modules/emanager/ques/img/tmp_e0f7a4d0ef9b84b822333b693bbf3feb8e6e2146832426.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84351" y="1603839"/>
            <a:ext cx="3139300" cy="49756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8037119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05EFE211-1D0D-4979-87E6-8967C2913C04}"/>
              </a:ext>
            </a:extLst>
          </p:cNvPr>
          <p:cNvSpPr txBox="1"/>
          <p:nvPr/>
        </p:nvSpPr>
        <p:spPr>
          <a:xfrm>
            <a:off x="642479" y="1156906"/>
            <a:ext cx="10907041" cy="861774"/>
          </a:xfrm>
          <a:prstGeom prst="rect">
            <a:avLst/>
          </a:prstGeom>
          <a:noFill/>
        </p:spPr>
        <p:txBody>
          <a:bodyPr wrap="square" rtlCol="0">
            <a:spAutoFit/>
          </a:bodyPr>
          <a:lstStyle/>
          <a:p>
            <a:pPr algn="just"/>
            <a:r>
              <a:rPr lang="en-US" sz="2500" dirty="0">
                <a:latin typeface="Nunito Sans" panose="00000500000000000000" pitchFamily="2" charset="0"/>
              </a:rPr>
              <a:t>The percent jump in Iron production was highest in which of the following consecutive odd years?</a:t>
            </a:r>
          </a:p>
        </p:txBody>
      </p:sp>
      <p:sp>
        <p:nvSpPr>
          <p:cNvPr id="4" name="Rectangle 3">
            <a:extLst>
              <a:ext uri="{FF2B5EF4-FFF2-40B4-BE49-F238E27FC236}">
                <a16:creationId xmlns:a16="http://schemas.microsoft.com/office/drawing/2014/main" id="{E5DD2504-B1FF-4F55-B4FA-4AEA19FF2DD8}"/>
              </a:ext>
            </a:extLst>
          </p:cNvPr>
          <p:cNvSpPr/>
          <p:nvPr/>
        </p:nvSpPr>
        <p:spPr>
          <a:xfrm>
            <a:off x="657998" y="2895600"/>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A)</a:t>
            </a:r>
          </a:p>
        </p:txBody>
      </p:sp>
      <p:sp>
        <p:nvSpPr>
          <p:cNvPr id="16" name="Rectangle 15">
            <a:extLst>
              <a:ext uri="{FF2B5EF4-FFF2-40B4-BE49-F238E27FC236}">
                <a16:creationId xmlns:a16="http://schemas.microsoft.com/office/drawing/2014/main" id="{72143B70-2774-4C1B-BA6C-0E2C89AD6E8B}"/>
              </a:ext>
            </a:extLst>
          </p:cNvPr>
          <p:cNvSpPr/>
          <p:nvPr/>
        </p:nvSpPr>
        <p:spPr>
          <a:xfrm>
            <a:off x="647791" y="3470360"/>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B)</a:t>
            </a:r>
          </a:p>
        </p:txBody>
      </p:sp>
      <p:sp>
        <p:nvSpPr>
          <p:cNvPr id="23" name="Rectangle 22">
            <a:extLst>
              <a:ext uri="{FF2B5EF4-FFF2-40B4-BE49-F238E27FC236}">
                <a16:creationId xmlns:a16="http://schemas.microsoft.com/office/drawing/2014/main" id="{116C2E0D-93FB-4ADC-BC2B-83DFED946B7A}"/>
              </a:ext>
            </a:extLst>
          </p:cNvPr>
          <p:cNvSpPr/>
          <p:nvPr/>
        </p:nvSpPr>
        <p:spPr>
          <a:xfrm>
            <a:off x="1456098" y="2895600"/>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1933 and 1935</a:t>
            </a:r>
          </a:p>
        </p:txBody>
      </p:sp>
      <p:sp>
        <p:nvSpPr>
          <p:cNvPr id="24" name="Rectangle 23">
            <a:extLst>
              <a:ext uri="{FF2B5EF4-FFF2-40B4-BE49-F238E27FC236}">
                <a16:creationId xmlns:a16="http://schemas.microsoft.com/office/drawing/2014/main" id="{F62FDC11-1E2D-428B-8217-CF9104F9B6D7}"/>
              </a:ext>
            </a:extLst>
          </p:cNvPr>
          <p:cNvSpPr/>
          <p:nvPr/>
        </p:nvSpPr>
        <p:spPr>
          <a:xfrm>
            <a:off x="1445891" y="3470360"/>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1935 and 1937</a:t>
            </a:r>
          </a:p>
        </p:txBody>
      </p:sp>
      <p:sp>
        <p:nvSpPr>
          <p:cNvPr id="19" name="Rectangle 18">
            <a:extLst>
              <a:ext uri="{FF2B5EF4-FFF2-40B4-BE49-F238E27FC236}">
                <a16:creationId xmlns:a16="http://schemas.microsoft.com/office/drawing/2014/main" id="{BC5E04D4-0543-4484-B3B6-0DDB2FCDCEA4}"/>
              </a:ext>
            </a:extLst>
          </p:cNvPr>
          <p:cNvSpPr/>
          <p:nvPr/>
        </p:nvSpPr>
        <p:spPr>
          <a:xfrm>
            <a:off x="0" y="0"/>
            <a:ext cx="12192000" cy="883618"/>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8D2B7F5C-7E52-4144-8109-FAA3BD7AA776}"/>
              </a:ext>
            </a:extLst>
          </p:cNvPr>
          <p:cNvSpPr txBox="1"/>
          <p:nvPr/>
        </p:nvSpPr>
        <p:spPr>
          <a:xfrm>
            <a:off x="3890150" y="228600"/>
            <a:ext cx="7772400" cy="830997"/>
          </a:xfrm>
          <a:prstGeom prst="rect">
            <a:avLst/>
          </a:prstGeom>
          <a:noFill/>
        </p:spPr>
        <p:txBody>
          <a:bodyPr wrap="square" rtlCol="0">
            <a:spAutoFit/>
          </a:bodyPr>
          <a:lstStyle/>
          <a:p>
            <a:pPr algn="r"/>
            <a:r>
              <a:rPr lang="en-US" sz="4800" b="1" dirty="0" smtClean="0">
                <a:solidFill>
                  <a:schemeClr val="bg1"/>
                </a:solidFill>
                <a:latin typeface="Nunito Sans" panose="00000500000000000000" pitchFamily="2" charset="0"/>
              </a:rPr>
              <a:t>Question 2</a:t>
            </a:r>
            <a:endParaRPr lang="en-US" sz="4800" b="1" dirty="0">
              <a:solidFill>
                <a:schemeClr val="bg1"/>
              </a:solidFill>
              <a:latin typeface="Nunito Sans" panose="00000500000000000000" pitchFamily="2" charset="0"/>
            </a:endParaRPr>
          </a:p>
        </p:txBody>
      </p:sp>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74352" y="6099048"/>
            <a:ext cx="1989410" cy="429768"/>
          </a:xfrm>
          <a:prstGeom prst="rect">
            <a:avLst/>
          </a:prstGeom>
        </p:spPr>
      </p:pic>
      <p:sp>
        <p:nvSpPr>
          <p:cNvPr id="10" name="Rectangle 9">
            <a:extLst>
              <a:ext uri="{FF2B5EF4-FFF2-40B4-BE49-F238E27FC236}">
                <a16:creationId xmlns:a16="http://schemas.microsoft.com/office/drawing/2014/main" id="{E5DD2504-B1FF-4F55-B4FA-4AEA19FF2DD8}"/>
              </a:ext>
            </a:extLst>
          </p:cNvPr>
          <p:cNvSpPr/>
          <p:nvPr/>
        </p:nvSpPr>
        <p:spPr>
          <a:xfrm>
            <a:off x="657998" y="4047684"/>
            <a:ext cx="696697" cy="621324"/>
          </a:xfrm>
          <a:prstGeom prst="rect">
            <a:avLst/>
          </a:prstGeom>
          <a:noFill/>
        </p:spPr>
        <p:txBody>
          <a:bodyPr wrap="square" lIns="91440" tIns="45720" rIns="91440" bIns="45720">
            <a:spAutoFit/>
          </a:bodyPr>
          <a:lstStyle/>
          <a:p>
            <a:pPr>
              <a:lnSpc>
                <a:spcPct val="150000"/>
              </a:lnSpc>
            </a:pPr>
            <a:r>
              <a:rPr lang="en-US" sz="2500" b="1" dirty="0" smtClean="0">
                <a:latin typeface="Nunito Sans" panose="00000500000000000000" pitchFamily="2" charset="0"/>
              </a:rPr>
              <a:t>C)</a:t>
            </a:r>
            <a:endParaRPr lang="en-US" sz="2500" b="1" dirty="0">
              <a:latin typeface="Nunito Sans" panose="00000500000000000000" pitchFamily="2" charset="0"/>
            </a:endParaRPr>
          </a:p>
        </p:txBody>
      </p:sp>
      <p:sp>
        <p:nvSpPr>
          <p:cNvPr id="11" name="Rectangle 10">
            <a:extLst>
              <a:ext uri="{FF2B5EF4-FFF2-40B4-BE49-F238E27FC236}">
                <a16:creationId xmlns:a16="http://schemas.microsoft.com/office/drawing/2014/main" id="{72143B70-2774-4C1B-BA6C-0E2C89AD6E8B}"/>
              </a:ext>
            </a:extLst>
          </p:cNvPr>
          <p:cNvSpPr/>
          <p:nvPr/>
        </p:nvSpPr>
        <p:spPr>
          <a:xfrm>
            <a:off x="647791" y="4622444"/>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D</a:t>
            </a:r>
            <a:r>
              <a:rPr lang="en-US" sz="2500" b="1" dirty="0" smtClean="0">
                <a:latin typeface="Nunito Sans" panose="00000500000000000000" pitchFamily="2" charset="0"/>
              </a:rPr>
              <a:t>)</a:t>
            </a:r>
            <a:endParaRPr lang="en-US" sz="2500" b="1" dirty="0">
              <a:latin typeface="Nunito Sans" panose="00000500000000000000" pitchFamily="2" charset="0"/>
            </a:endParaRPr>
          </a:p>
        </p:txBody>
      </p:sp>
      <p:sp>
        <p:nvSpPr>
          <p:cNvPr id="12" name="Rectangle 11">
            <a:extLst>
              <a:ext uri="{FF2B5EF4-FFF2-40B4-BE49-F238E27FC236}">
                <a16:creationId xmlns:a16="http://schemas.microsoft.com/office/drawing/2014/main" id="{116C2E0D-93FB-4ADC-BC2B-83DFED946B7A}"/>
              </a:ext>
            </a:extLst>
          </p:cNvPr>
          <p:cNvSpPr/>
          <p:nvPr/>
        </p:nvSpPr>
        <p:spPr>
          <a:xfrm>
            <a:off x="1456098" y="4047684"/>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1937 and 1939</a:t>
            </a:r>
          </a:p>
        </p:txBody>
      </p:sp>
      <p:sp>
        <p:nvSpPr>
          <p:cNvPr id="13" name="Rectangle 12">
            <a:extLst>
              <a:ext uri="{FF2B5EF4-FFF2-40B4-BE49-F238E27FC236}">
                <a16:creationId xmlns:a16="http://schemas.microsoft.com/office/drawing/2014/main" id="{F62FDC11-1E2D-428B-8217-CF9104F9B6D7}"/>
              </a:ext>
            </a:extLst>
          </p:cNvPr>
          <p:cNvSpPr/>
          <p:nvPr/>
        </p:nvSpPr>
        <p:spPr>
          <a:xfrm>
            <a:off x="1445891" y="4622444"/>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1931 and 1933</a:t>
            </a:r>
          </a:p>
        </p:txBody>
      </p:sp>
      <p:pic>
        <p:nvPicPr>
          <p:cNvPr id="2050" name="Picture 2" descr="http://i1.facenow.in/modules/emanager/ques/img/tmp_e0f7a4d0ef9b84b822333b693bbf3feb8e6e2146832426.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95049" y="1587793"/>
            <a:ext cx="3139300" cy="49756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6312564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05EFE211-1D0D-4979-87E6-8967C2913C04}"/>
              </a:ext>
            </a:extLst>
          </p:cNvPr>
          <p:cNvSpPr txBox="1"/>
          <p:nvPr/>
        </p:nvSpPr>
        <p:spPr>
          <a:xfrm>
            <a:off x="642479" y="1156906"/>
            <a:ext cx="10907041" cy="861774"/>
          </a:xfrm>
          <a:prstGeom prst="rect">
            <a:avLst/>
          </a:prstGeom>
          <a:noFill/>
        </p:spPr>
        <p:txBody>
          <a:bodyPr wrap="square" rtlCol="0">
            <a:spAutoFit/>
          </a:bodyPr>
          <a:lstStyle/>
          <a:p>
            <a:pPr algn="just"/>
            <a:r>
              <a:rPr lang="en-US" sz="2500" dirty="0">
                <a:latin typeface="Nunito Sans" panose="00000500000000000000" pitchFamily="2" charset="0"/>
              </a:rPr>
              <a:t>The </a:t>
            </a:r>
            <a:r>
              <a:rPr lang="en-US" sz="2500" dirty="0">
                <a:latin typeface="Nunito Sans" panose="00000500000000000000" pitchFamily="2" charset="0"/>
              </a:rPr>
              <a:t>l</a:t>
            </a:r>
            <a:r>
              <a:rPr lang="en-US" sz="2500" dirty="0" smtClean="0">
                <a:latin typeface="Nunito Sans" panose="00000500000000000000" pitchFamily="2" charset="0"/>
              </a:rPr>
              <a:t>east </a:t>
            </a:r>
            <a:r>
              <a:rPr lang="en-US" sz="2500" dirty="0">
                <a:latin typeface="Nunito Sans" panose="00000500000000000000" pitchFamily="2" charset="0"/>
              </a:rPr>
              <a:t>difference in production of iron (million tons) in any two successive years is </a:t>
            </a:r>
            <a:r>
              <a:rPr lang="en-US" sz="2500" dirty="0" smtClean="0">
                <a:latin typeface="Nunito Sans" panose="00000500000000000000" pitchFamily="2" charset="0"/>
              </a:rPr>
              <a:t>________.</a:t>
            </a:r>
            <a:endParaRPr lang="en-US" sz="2500" dirty="0">
              <a:latin typeface="Nunito Sans" panose="00000500000000000000" pitchFamily="2" charset="0"/>
            </a:endParaRPr>
          </a:p>
        </p:txBody>
      </p:sp>
      <p:sp>
        <p:nvSpPr>
          <p:cNvPr id="4" name="Rectangle 3">
            <a:extLst>
              <a:ext uri="{FF2B5EF4-FFF2-40B4-BE49-F238E27FC236}">
                <a16:creationId xmlns:a16="http://schemas.microsoft.com/office/drawing/2014/main" id="{E5DD2504-B1FF-4F55-B4FA-4AEA19FF2DD8}"/>
              </a:ext>
            </a:extLst>
          </p:cNvPr>
          <p:cNvSpPr/>
          <p:nvPr/>
        </p:nvSpPr>
        <p:spPr>
          <a:xfrm>
            <a:off x="657998" y="2895600"/>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A)</a:t>
            </a:r>
          </a:p>
        </p:txBody>
      </p:sp>
      <p:sp>
        <p:nvSpPr>
          <p:cNvPr id="16" name="Rectangle 15">
            <a:extLst>
              <a:ext uri="{FF2B5EF4-FFF2-40B4-BE49-F238E27FC236}">
                <a16:creationId xmlns:a16="http://schemas.microsoft.com/office/drawing/2014/main" id="{72143B70-2774-4C1B-BA6C-0E2C89AD6E8B}"/>
              </a:ext>
            </a:extLst>
          </p:cNvPr>
          <p:cNvSpPr/>
          <p:nvPr/>
        </p:nvSpPr>
        <p:spPr>
          <a:xfrm>
            <a:off x="647791" y="3470360"/>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B)</a:t>
            </a:r>
          </a:p>
        </p:txBody>
      </p:sp>
      <p:sp>
        <p:nvSpPr>
          <p:cNvPr id="23" name="Rectangle 22">
            <a:extLst>
              <a:ext uri="{FF2B5EF4-FFF2-40B4-BE49-F238E27FC236}">
                <a16:creationId xmlns:a16="http://schemas.microsoft.com/office/drawing/2014/main" id="{116C2E0D-93FB-4ADC-BC2B-83DFED946B7A}"/>
              </a:ext>
            </a:extLst>
          </p:cNvPr>
          <p:cNvSpPr/>
          <p:nvPr/>
        </p:nvSpPr>
        <p:spPr>
          <a:xfrm>
            <a:off x="1456098" y="2895600"/>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0</a:t>
            </a:r>
          </a:p>
        </p:txBody>
      </p:sp>
      <p:sp>
        <p:nvSpPr>
          <p:cNvPr id="24" name="Rectangle 23">
            <a:extLst>
              <a:ext uri="{FF2B5EF4-FFF2-40B4-BE49-F238E27FC236}">
                <a16:creationId xmlns:a16="http://schemas.microsoft.com/office/drawing/2014/main" id="{F62FDC11-1E2D-428B-8217-CF9104F9B6D7}"/>
              </a:ext>
            </a:extLst>
          </p:cNvPr>
          <p:cNvSpPr/>
          <p:nvPr/>
        </p:nvSpPr>
        <p:spPr>
          <a:xfrm>
            <a:off x="1445891" y="3470360"/>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2</a:t>
            </a:r>
          </a:p>
        </p:txBody>
      </p:sp>
      <p:sp>
        <p:nvSpPr>
          <p:cNvPr id="19" name="Rectangle 18">
            <a:extLst>
              <a:ext uri="{FF2B5EF4-FFF2-40B4-BE49-F238E27FC236}">
                <a16:creationId xmlns:a16="http://schemas.microsoft.com/office/drawing/2014/main" id="{BC5E04D4-0543-4484-B3B6-0DDB2FCDCEA4}"/>
              </a:ext>
            </a:extLst>
          </p:cNvPr>
          <p:cNvSpPr/>
          <p:nvPr/>
        </p:nvSpPr>
        <p:spPr>
          <a:xfrm>
            <a:off x="0" y="0"/>
            <a:ext cx="12192000" cy="883618"/>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8D2B7F5C-7E52-4144-8109-FAA3BD7AA776}"/>
              </a:ext>
            </a:extLst>
          </p:cNvPr>
          <p:cNvSpPr txBox="1"/>
          <p:nvPr/>
        </p:nvSpPr>
        <p:spPr>
          <a:xfrm>
            <a:off x="3890150" y="228600"/>
            <a:ext cx="7772400" cy="830997"/>
          </a:xfrm>
          <a:prstGeom prst="rect">
            <a:avLst/>
          </a:prstGeom>
          <a:noFill/>
        </p:spPr>
        <p:txBody>
          <a:bodyPr wrap="square" rtlCol="0">
            <a:spAutoFit/>
          </a:bodyPr>
          <a:lstStyle/>
          <a:p>
            <a:pPr algn="r"/>
            <a:r>
              <a:rPr lang="en-US" sz="4800" b="1" dirty="0" smtClean="0">
                <a:solidFill>
                  <a:schemeClr val="bg1"/>
                </a:solidFill>
                <a:latin typeface="Nunito Sans" panose="00000500000000000000" pitchFamily="2" charset="0"/>
              </a:rPr>
              <a:t>Question 3</a:t>
            </a:r>
            <a:endParaRPr lang="en-US" sz="4800" b="1" dirty="0">
              <a:solidFill>
                <a:schemeClr val="bg1"/>
              </a:solidFill>
              <a:latin typeface="Nunito Sans" panose="00000500000000000000" pitchFamily="2" charset="0"/>
            </a:endParaRPr>
          </a:p>
        </p:txBody>
      </p:sp>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74352" y="6099048"/>
            <a:ext cx="1989410" cy="429768"/>
          </a:xfrm>
          <a:prstGeom prst="rect">
            <a:avLst/>
          </a:prstGeom>
        </p:spPr>
      </p:pic>
      <p:sp>
        <p:nvSpPr>
          <p:cNvPr id="10" name="Rectangle 9">
            <a:extLst>
              <a:ext uri="{FF2B5EF4-FFF2-40B4-BE49-F238E27FC236}">
                <a16:creationId xmlns:a16="http://schemas.microsoft.com/office/drawing/2014/main" id="{E5DD2504-B1FF-4F55-B4FA-4AEA19FF2DD8}"/>
              </a:ext>
            </a:extLst>
          </p:cNvPr>
          <p:cNvSpPr/>
          <p:nvPr/>
        </p:nvSpPr>
        <p:spPr>
          <a:xfrm>
            <a:off x="657998" y="4047684"/>
            <a:ext cx="696697" cy="621324"/>
          </a:xfrm>
          <a:prstGeom prst="rect">
            <a:avLst/>
          </a:prstGeom>
          <a:noFill/>
        </p:spPr>
        <p:txBody>
          <a:bodyPr wrap="square" lIns="91440" tIns="45720" rIns="91440" bIns="45720">
            <a:spAutoFit/>
          </a:bodyPr>
          <a:lstStyle/>
          <a:p>
            <a:pPr>
              <a:lnSpc>
                <a:spcPct val="150000"/>
              </a:lnSpc>
            </a:pPr>
            <a:r>
              <a:rPr lang="en-US" sz="2500" b="1" dirty="0" smtClean="0">
                <a:latin typeface="Nunito Sans" panose="00000500000000000000" pitchFamily="2" charset="0"/>
              </a:rPr>
              <a:t>C)</a:t>
            </a:r>
            <a:endParaRPr lang="en-US" sz="2500" b="1" dirty="0">
              <a:latin typeface="Nunito Sans" panose="00000500000000000000" pitchFamily="2" charset="0"/>
            </a:endParaRPr>
          </a:p>
        </p:txBody>
      </p:sp>
      <p:sp>
        <p:nvSpPr>
          <p:cNvPr id="11" name="Rectangle 10">
            <a:extLst>
              <a:ext uri="{FF2B5EF4-FFF2-40B4-BE49-F238E27FC236}">
                <a16:creationId xmlns:a16="http://schemas.microsoft.com/office/drawing/2014/main" id="{72143B70-2774-4C1B-BA6C-0E2C89AD6E8B}"/>
              </a:ext>
            </a:extLst>
          </p:cNvPr>
          <p:cNvSpPr/>
          <p:nvPr/>
        </p:nvSpPr>
        <p:spPr>
          <a:xfrm>
            <a:off x="647791" y="4622444"/>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D</a:t>
            </a:r>
            <a:r>
              <a:rPr lang="en-US" sz="2500" b="1" dirty="0" smtClean="0">
                <a:latin typeface="Nunito Sans" panose="00000500000000000000" pitchFamily="2" charset="0"/>
              </a:rPr>
              <a:t>)</a:t>
            </a:r>
            <a:endParaRPr lang="en-US" sz="2500" b="1" dirty="0">
              <a:latin typeface="Nunito Sans" panose="00000500000000000000" pitchFamily="2" charset="0"/>
            </a:endParaRPr>
          </a:p>
        </p:txBody>
      </p:sp>
      <p:sp>
        <p:nvSpPr>
          <p:cNvPr id="12" name="Rectangle 11">
            <a:extLst>
              <a:ext uri="{FF2B5EF4-FFF2-40B4-BE49-F238E27FC236}">
                <a16:creationId xmlns:a16="http://schemas.microsoft.com/office/drawing/2014/main" id="{116C2E0D-93FB-4ADC-BC2B-83DFED946B7A}"/>
              </a:ext>
            </a:extLst>
          </p:cNvPr>
          <p:cNvSpPr/>
          <p:nvPr/>
        </p:nvSpPr>
        <p:spPr>
          <a:xfrm>
            <a:off x="1456098" y="4047684"/>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4</a:t>
            </a:r>
          </a:p>
        </p:txBody>
      </p:sp>
      <p:sp>
        <p:nvSpPr>
          <p:cNvPr id="13" name="Rectangle 12">
            <a:extLst>
              <a:ext uri="{FF2B5EF4-FFF2-40B4-BE49-F238E27FC236}">
                <a16:creationId xmlns:a16="http://schemas.microsoft.com/office/drawing/2014/main" id="{F62FDC11-1E2D-428B-8217-CF9104F9B6D7}"/>
              </a:ext>
            </a:extLst>
          </p:cNvPr>
          <p:cNvSpPr/>
          <p:nvPr/>
        </p:nvSpPr>
        <p:spPr>
          <a:xfrm>
            <a:off x="1445891" y="4622444"/>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6</a:t>
            </a:r>
          </a:p>
        </p:txBody>
      </p:sp>
      <p:pic>
        <p:nvPicPr>
          <p:cNvPr id="2050" name="Picture 2" descr="http://i1.facenow.in/modules/emanager/ques/img/tmp_e0f7a4d0ef9b84b822333b693bbf3feb8e6e2146832426.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68155" y="1553127"/>
            <a:ext cx="3139300" cy="49756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4005599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05EFE211-1D0D-4979-87E6-8967C2913C04}"/>
              </a:ext>
            </a:extLst>
          </p:cNvPr>
          <p:cNvSpPr txBox="1"/>
          <p:nvPr/>
        </p:nvSpPr>
        <p:spPr>
          <a:xfrm>
            <a:off x="642479" y="1156906"/>
            <a:ext cx="10907041" cy="861774"/>
          </a:xfrm>
          <a:prstGeom prst="rect">
            <a:avLst/>
          </a:prstGeom>
          <a:noFill/>
        </p:spPr>
        <p:txBody>
          <a:bodyPr wrap="square" rtlCol="0">
            <a:spAutoFit/>
          </a:bodyPr>
          <a:lstStyle/>
          <a:p>
            <a:pPr algn="just"/>
            <a:r>
              <a:rPr lang="en-US" sz="2500" dirty="0">
                <a:latin typeface="Nunito Sans" panose="00000500000000000000" pitchFamily="2" charset="0"/>
              </a:rPr>
              <a:t>The </a:t>
            </a:r>
            <a:r>
              <a:rPr lang="en-US" sz="2500" dirty="0" smtClean="0">
                <a:latin typeface="Nunito Sans" panose="00000500000000000000" pitchFamily="2" charset="0"/>
              </a:rPr>
              <a:t>greatest </a:t>
            </a:r>
            <a:r>
              <a:rPr lang="en-US" sz="2500" dirty="0">
                <a:latin typeface="Nunito Sans" panose="00000500000000000000" pitchFamily="2" charset="0"/>
              </a:rPr>
              <a:t>difference in production of iron (million tons) any two successive year </a:t>
            </a:r>
            <a:r>
              <a:rPr lang="en-US" sz="2500" dirty="0" smtClean="0">
                <a:latin typeface="Nunito Sans" panose="00000500000000000000" pitchFamily="2" charset="0"/>
              </a:rPr>
              <a:t>is _________.</a:t>
            </a:r>
            <a:endParaRPr lang="en-US" sz="2500" dirty="0">
              <a:latin typeface="Nunito Sans" panose="00000500000000000000" pitchFamily="2" charset="0"/>
            </a:endParaRPr>
          </a:p>
        </p:txBody>
      </p:sp>
      <p:sp>
        <p:nvSpPr>
          <p:cNvPr id="4" name="Rectangle 3">
            <a:extLst>
              <a:ext uri="{FF2B5EF4-FFF2-40B4-BE49-F238E27FC236}">
                <a16:creationId xmlns:a16="http://schemas.microsoft.com/office/drawing/2014/main" id="{E5DD2504-B1FF-4F55-B4FA-4AEA19FF2DD8}"/>
              </a:ext>
            </a:extLst>
          </p:cNvPr>
          <p:cNvSpPr/>
          <p:nvPr/>
        </p:nvSpPr>
        <p:spPr>
          <a:xfrm>
            <a:off x="657998" y="2895600"/>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A)</a:t>
            </a:r>
          </a:p>
        </p:txBody>
      </p:sp>
      <p:sp>
        <p:nvSpPr>
          <p:cNvPr id="16" name="Rectangle 15">
            <a:extLst>
              <a:ext uri="{FF2B5EF4-FFF2-40B4-BE49-F238E27FC236}">
                <a16:creationId xmlns:a16="http://schemas.microsoft.com/office/drawing/2014/main" id="{72143B70-2774-4C1B-BA6C-0E2C89AD6E8B}"/>
              </a:ext>
            </a:extLst>
          </p:cNvPr>
          <p:cNvSpPr/>
          <p:nvPr/>
        </p:nvSpPr>
        <p:spPr>
          <a:xfrm>
            <a:off x="647791" y="3470360"/>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B)</a:t>
            </a:r>
          </a:p>
        </p:txBody>
      </p:sp>
      <p:sp>
        <p:nvSpPr>
          <p:cNvPr id="23" name="Rectangle 22">
            <a:extLst>
              <a:ext uri="{FF2B5EF4-FFF2-40B4-BE49-F238E27FC236}">
                <a16:creationId xmlns:a16="http://schemas.microsoft.com/office/drawing/2014/main" id="{116C2E0D-93FB-4ADC-BC2B-83DFED946B7A}"/>
              </a:ext>
            </a:extLst>
          </p:cNvPr>
          <p:cNvSpPr/>
          <p:nvPr/>
        </p:nvSpPr>
        <p:spPr>
          <a:xfrm>
            <a:off x="1456098" y="2895600"/>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32</a:t>
            </a:r>
          </a:p>
        </p:txBody>
      </p:sp>
      <p:sp>
        <p:nvSpPr>
          <p:cNvPr id="24" name="Rectangle 23">
            <a:extLst>
              <a:ext uri="{FF2B5EF4-FFF2-40B4-BE49-F238E27FC236}">
                <a16:creationId xmlns:a16="http://schemas.microsoft.com/office/drawing/2014/main" id="{F62FDC11-1E2D-428B-8217-CF9104F9B6D7}"/>
              </a:ext>
            </a:extLst>
          </p:cNvPr>
          <p:cNvSpPr/>
          <p:nvPr/>
        </p:nvSpPr>
        <p:spPr>
          <a:xfrm>
            <a:off x="1445891" y="3470360"/>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28</a:t>
            </a:r>
          </a:p>
        </p:txBody>
      </p:sp>
      <p:sp>
        <p:nvSpPr>
          <p:cNvPr id="19" name="Rectangle 18">
            <a:extLst>
              <a:ext uri="{FF2B5EF4-FFF2-40B4-BE49-F238E27FC236}">
                <a16:creationId xmlns:a16="http://schemas.microsoft.com/office/drawing/2014/main" id="{BC5E04D4-0543-4484-B3B6-0DDB2FCDCEA4}"/>
              </a:ext>
            </a:extLst>
          </p:cNvPr>
          <p:cNvSpPr/>
          <p:nvPr/>
        </p:nvSpPr>
        <p:spPr>
          <a:xfrm>
            <a:off x="0" y="0"/>
            <a:ext cx="12192000" cy="883618"/>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8D2B7F5C-7E52-4144-8109-FAA3BD7AA776}"/>
              </a:ext>
            </a:extLst>
          </p:cNvPr>
          <p:cNvSpPr txBox="1"/>
          <p:nvPr/>
        </p:nvSpPr>
        <p:spPr>
          <a:xfrm>
            <a:off x="3890150" y="228600"/>
            <a:ext cx="7772400" cy="830997"/>
          </a:xfrm>
          <a:prstGeom prst="rect">
            <a:avLst/>
          </a:prstGeom>
          <a:noFill/>
        </p:spPr>
        <p:txBody>
          <a:bodyPr wrap="square" rtlCol="0">
            <a:spAutoFit/>
          </a:bodyPr>
          <a:lstStyle/>
          <a:p>
            <a:pPr algn="r"/>
            <a:r>
              <a:rPr lang="en-US" sz="4800" b="1" dirty="0" smtClean="0">
                <a:solidFill>
                  <a:schemeClr val="bg1"/>
                </a:solidFill>
                <a:latin typeface="Nunito Sans" panose="00000500000000000000" pitchFamily="2" charset="0"/>
              </a:rPr>
              <a:t>Question 4</a:t>
            </a:r>
            <a:endParaRPr lang="en-US" sz="4800" b="1" dirty="0">
              <a:solidFill>
                <a:schemeClr val="bg1"/>
              </a:solidFill>
              <a:latin typeface="Nunito Sans" panose="00000500000000000000" pitchFamily="2" charset="0"/>
            </a:endParaRPr>
          </a:p>
        </p:txBody>
      </p:sp>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74352" y="6099048"/>
            <a:ext cx="1989410" cy="429768"/>
          </a:xfrm>
          <a:prstGeom prst="rect">
            <a:avLst/>
          </a:prstGeom>
        </p:spPr>
      </p:pic>
      <p:sp>
        <p:nvSpPr>
          <p:cNvPr id="10" name="Rectangle 9">
            <a:extLst>
              <a:ext uri="{FF2B5EF4-FFF2-40B4-BE49-F238E27FC236}">
                <a16:creationId xmlns:a16="http://schemas.microsoft.com/office/drawing/2014/main" id="{E5DD2504-B1FF-4F55-B4FA-4AEA19FF2DD8}"/>
              </a:ext>
            </a:extLst>
          </p:cNvPr>
          <p:cNvSpPr/>
          <p:nvPr/>
        </p:nvSpPr>
        <p:spPr>
          <a:xfrm>
            <a:off x="657998" y="4047684"/>
            <a:ext cx="696697" cy="621324"/>
          </a:xfrm>
          <a:prstGeom prst="rect">
            <a:avLst/>
          </a:prstGeom>
          <a:noFill/>
        </p:spPr>
        <p:txBody>
          <a:bodyPr wrap="square" lIns="91440" tIns="45720" rIns="91440" bIns="45720">
            <a:spAutoFit/>
          </a:bodyPr>
          <a:lstStyle/>
          <a:p>
            <a:pPr>
              <a:lnSpc>
                <a:spcPct val="150000"/>
              </a:lnSpc>
            </a:pPr>
            <a:r>
              <a:rPr lang="en-US" sz="2500" b="1" dirty="0" smtClean="0">
                <a:latin typeface="Nunito Sans" panose="00000500000000000000" pitchFamily="2" charset="0"/>
              </a:rPr>
              <a:t>C)</a:t>
            </a:r>
            <a:endParaRPr lang="en-US" sz="2500" b="1" dirty="0">
              <a:latin typeface="Nunito Sans" panose="00000500000000000000" pitchFamily="2" charset="0"/>
            </a:endParaRPr>
          </a:p>
        </p:txBody>
      </p:sp>
      <p:sp>
        <p:nvSpPr>
          <p:cNvPr id="11" name="Rectangle 10">
            <a:extLst>
              <a:ext uri="{FF2B5EF4-FFF2-40B4-BE49-F238E27FC236}">
                <a16:creationId xmlns:a16="http://schemas.microsoft.com/office/drawing/2014/main" id="{72143B70-2774-4C1B-BA6C-0E2C89AD6E8B}"/>
              </a:ext>
            </a:extLst>
          </p:cNvPr>
          <p:cNvSpPr/>
          <p:nvPr/>
        </p:nvSpPr>
        <p:spPr>
          <a:xfrm>
            <a:off x="647791" y="4622444"/>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D</a:t>
            </a:r>
            <a:r>
              <a:rPr lang="en-US" sz="2500" b="1" dirty="0" smtClean="0">
                <a:latin typeface="Nunito Sans" panose="00000500000000000000" pitchFamily="2" charset="0"/>
              </a:rPr>
              <a:t>)</a:t>
            </a:r>
            <a:endParaRPr lang="en-US" sz="2500" b="1" dirty="0">
              <a:latin typeface="Nunito Sans" panose="00000500000000000000" pitchFamily="2" charset="0"/>
            </a:endParaRPr>
          </a:p>
        </p:txBody>
      </p:sp>
      <p:sp>
        <p:nvSpPr>
          <p:cNvPr id="12" name="Rectangle 11">
            <a:extLst>
              <a:ext uri="{FF2B5EF4-FFF2-40B4-BE49-F238E27FC236}">
                <a16:creationId xmlns:a16="http://schemas.microsoft.com/office/drawing/2014/main" id="{116C2E0D-93FB-4ADC-BC2B-83DFED946B7A}"/>
              </a:ext>
            </a:extLst>
          </p:cNvPr>
          <p:cNvSpPr/>
          <p:nvPr/>
        </p:nvSpPr>
        <p:spPr>
          <a:xfrm>
            <a:off x="1456098" y="4047684"/>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24</a:t>
            </a:r>
          </a:p>
        </p:txBody>
      </p:sp>
      <p:sp>
        <p:nvSpPr>
          <p:cNvPr id="13" name="Rectangle 12">
            <a:extLst>
              <a:ext uri="{FF2B5EF4-FFF2-40B4-BE49-F238E27FC236}">
                <a16:creationId xmlns:a16="http://schemas.microsoft.com/office/drawing/2014/main" id="{F62FDC11-1E2D-428B-8217-CF9104F9B6D7}"/>
              </a:ext>
            </a:extLst>
          </p:cNvPr>
          <p:cNvSpPr/>
          <p:nvPr/>
        </p:nvSpPr>
        <p:spPr>
          <a:xfrm>
            <a:off x="1445891" y="4622444"/>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16</a:t>
            </a:r>
          </a:p>
        </p:txBody>
      </p:sp>
      <p:pic>
        <p:nvPicPr>
          <p:cNvPr id="2050" name="Picture 2" descr="http://i1.facenow.in/modules/emanager/ques/img/tmp_e0f7a4d0ef9b84b822333b693bbf3feb8e6e2146832426.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84351" y="1578828"/>
            <a:ext cx="3139300" cy="49756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2017727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05EFE211-1D0D-4979-87E6-8967C2913C04}"/>
              </a:ext>
            </a:extLst>
          </p:cNvPr>
          <p:cNvSpPr txBox="1"/>
          <p:nvPr/>
        </p:nvSpPr>
        <p:spPr>
          <a:xfrm>
            <a:off x="642479" y="1156906"/>
            <a:ext cx="10907041" cy="861774"/>
          </a:xfrm>
          <a:prstGeom prst="rect">
            <a:avLst/>
          </a:prstGeom>
          <a:noFill/>
        </p:spPr>
        <p:txBody>
          <a:bodyPr wrap="square" rtlCol="0">
            <a:spAutoFit/>
          </a:bodyPr>
          <a:lstStyle/>
          <a:p>
            <a:pPr algn="just"/>
            <a:r>
              <a:rPr lang="en-US" sz="2500" dirty="0">
                <a:latin typeface="Nunito Sans" panose="00000500000000000000" pitchFamily="2" charset="0"/>
              </a:rPr>
              <a:t>The production in the year 1930 is what percent of the total production from 1935 to 1939?</a:t>
            </a:r>
          </a:p>
        </p:txBody>
      </p:sp>
      <p:sp>
        <p:nvSpPr>
          <p:cNvPr id="4" name="Rectangle 3">
            <a:extLst>
              <a:ext uri="{FF2B5EF4-FFF2-40B4-BE49-F238E27FC236}">
                <a16:creationId xmlns:a16="http://schemas.microsoft.com/office/drawing/2014/main" id="{E5DD2504-B1FF-4F55-B4FA-4AEA19FF2DD8}"/>
              </a:ext>
            </a:extLst>
          </p:cNvPr>
          <p:cNvSpPr/>
          <p:nvPr/>
        </p:nvSpPr>
        <p:spPr>
          <a:xfrm>
            <a:off x="657998" y="2895600"/>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A)</a:t>
            </a:r>
          </a:p>
        </p:txBody>
      </p:sp>
      <p:sp>
        <p:nvSpPr>
          <p:cNvPr id="16" name="Rectangle 15">
            <a:extLst>
              <a:ext uri="{FF2B5EF4-FFF2-40B4-BE49-F238E27FC236}">
                <a16:creationId xmlns:a16="http://schemas.microsoft.com/office/drawing/2014/main" id="{72143B70-2774-4C1B-BA6C-0E2C89AD6E8B}"/>
              </a:ext>
            </a:extLst>
          </p:cNvPr>
          <p:cNvSpPr/>
          <p:nvPr/>
        </p:nvSpPr>
        <p:spPr>
          <a:xfrm>
            <a:off x="647791" y="3470360"/>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B)</a:t>
            </a:r>
          </a:p>
        </p:txBody>
      </p:sp>
      <p:sp>
        <p:nvSpPr>
          <p:cNvPr id="23" name="Rectangle 22">
            <a:extLst>
              <a:ext uri="{FF2B5EF4-FFF2-40B4-BE49-F238E27FC236}">
                <a16:creationId xmlns:a16="http://schemas.microsoft.com/office/drawing/2014/main" id="{116C2E0D-93FB-4ADC-BC2B-83DFED946B7A}"/>
              </a:ext>
            </a:extLst>
          </p:cNvPr>
          <p:cNvSpPr/>
          <p:nvPr/>
        </p:nvSpPr>
        <p:spPr>
          <a:xfrm>
            <a:off x="1456098" y="2895600"/>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18%</a:t>
            </a:r>
          </a:p>
        </p:txBody>
      </p:sp>
      <p:sp>
        <p:nvSpPr>
          <p:cNvPr id="24" name="Rectangle 23">
            <a:extLst>
              <a:ext uri="{FF2B5EF4-FFF2-40B4-BE49-F238E27FC236}">
                <a16:creationId xmlns:a16="http://schemas.microsoft.com/office/drawing/2014/main" id="{F62FDC11-1E2D-428B-8217-CF9104F9B6D7}"/>
              </a:ext>
            </a:extLst>
          </p:cNvPr>
          <p:cNvSpPr/>
          <p:nvPr/>
        </p:nvSpPr>
        <p:spPr>
          <a:xfrm>
            <a:off x="1445891" y="3470360"/>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14%</a:t>
            </a:r>
          </a:p>
        </p:txBody>
      </p:sp>
      <p:sp>
        <p:nvSpPr>
          <p:cNvPr id="19" name="Rectangle 18">
            <a:extLst>
              <a:ext uri="{FF2B5EF4-FFF2-40B4-BE49-F238E27FC236}">
                <a16:creationId xmlns:a16="http://schemas.microsoft.com/office/drawing/2014/main" id="{BC5E04D4-0543-4484-B3B6-0DDB2FCDCEA4}"/>
              </a:ext>
            </a:extLst>
          </p:cNvPr>
          <p:cNvSpPr/>
          <p:nvPr/>
        </p:nvSpPr>
        <p:spPr>
          <a:xfrm>
            <a:off x="0" y="0"/>
            <a:ext cx="12192000" cy="883618"/>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8D2B7F5C-7E52-4144-8109-FAA3BD7AA776}"/>
              </a:ext>
            </a:extLst>
          </p:cNvPr>
          <p:cNvSpPr txBox="1"/>
          <p:nvPr/>
        </p:nvSpPr>
        <p:spPr>
          <a:xfrm>
            <a:off x="3890150" y="228600"/>
            <a:ext cx="7772400" cy="830997"/>
          </a:xfrm>
          <a:prstGeom prst="rect">
            <a:avLst/>
          </a:prstGeom>
          <a:noFill/>
        </p:spPr>
        <p:txBody>
          <a:bodyPr wrap="square" rtlCol="0">
            <a:spAutoFit/>
          </a:bodyPr>
          <a:lstStyle/>
          <a:p>
            <a:pPr algn="r"/>
            <a:r>
              <a:rPr lang="en-US" sz="4800" b="1" dirty="0" smtClean="0">
                <a:solidFill>
                  <a:schemeClr val="bg1"/>
                </a:solidFill>
                <a:latin typeface="Nunito Sans" panose="00000500000000000000" pitchFamily="2" charset="0"/>
              </a:rPr>
              <a:t>Question 5</a:t>
            </a:r>
            <a:endParaRPr lang="en-US" sz="4800" b="1" dirty="0">
              <a:solidFill>
                <a:schemeClr val="bg1"/>
              </a:solidFill>
              <a:latin typeface="Nunito Sans" panose="00000500000000000000" pitchFamily="2" charset="0"/>
            </a:endParaRPr>
          </a:p>
        </p:txBody>
      </p:sp>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74352" y="6099048"/>
            <a:ext cx="1989410" cy="429768"/>
          </a:xfrm>
          <a:prstGeom prst="rect">
            <a:avLst/>
          </a:prstGeom>
        </p:spPr>
      </p:pic>
      <p:sp>
        <p:nvSpPr>
          <p:cNvPr id="10" name="Rectangle 9">
            <a:extLst>
              <a:ext uri="{FF2B5EF4-FFF2-40B4-BE49-F238E27FC236}">
                <a16:creationId xmlns:a16="http://schemas.microsoft.com/office/drawing/2014/main" id="{E5DD2504-B1FF-4F55-B4FA-4AEA19FF2DD8}"/>
              </a:ext>
            </a:extLst>
          </p:cNvPr>
          <p:cNvSpPr/>
          <p:nvPr/>
        </p:nvSpPr>
        <p:spPr>
          <a:xfrm>
            <a:off x="657998" y="4047684"/>
            <a:ext cx="696697" cy="621324"/>
          </a:xfrm>
          <a:prstGeom prst="rect">
            <a:avLst/>
          </a:prstGeom>
          <a:noFill/>
        </p:spPr>
        <p:txBody>
          <a:bodyPr wrap="square" lIns="91440" tIns="45720" rIns="91440" bIns="45720">
            <a:spAutoFit/>
          </a:bodyPr>
          <a:lstStyle/>
          <a:p>
            <a:pPr>
              <a:lnSpc>
                <a:spcPct val="150000"/>
              </a:lnSpc>
            </a:pPr>
            <a:r>
              <a:rPr lang="en-US" sz="2500" b="1" dirty="0" smtClean="0">
                <a:latin typeface="Nunito Sans" panose="00000500000000000000" pitchFamily="2" charset="0"/>
              </a:rPr>
              <a:t>C)</a:t>
            </a:r>
            <a:endParaRPr lang="en-US" sz="2500" b="1" dirty="0">
              <a:latin typeface="Nunito Sans" panose="00000500000000000000" pitchFamily="2" charset="0"/>
            </a:endParaRPr>
          </a:p>
        </p:txBody>
      </p:sp>
      <p:sp>
        <p:nvSpPr>
          <p:cNvPr id="11" name="Rectangle 10">
            <a:extLst>
              <a:ext uri="{FF2B5EF4-FFF2-40B4-BE49-F238E27FC236}">
                <a16:creationId xmlns:a16="http://schemas.microsoft.com/office/drawing/2014/main" id="{72143B70-2774-4C1B-BA6C-0E2C89AD6E8B}"/>
              </a:ext>
            </a:extLst>
          </p:cNvPr>
          <p:cNvSpPr/>
          <p:nvPr/>
        </p:nvSpPr>
        <p:spPr>
          <a:xfrm>
            <a:off x="647791" y="4622444"/>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D</a:t>
            </a:r>
            <a:r>
              <a:rPr lang="en-US" sz="2500" b="1" dirty="0" smtClean="0">
                <a:latin typeface="Nunito Sans" panose="00000500000000000000" pitchFamily="2" charset="0"/>
              </a:rPr>
              <a:t>)</a:t>
            </a:r>
            <a:endParaRPr lang="en-US" sz="2500" b="1" dirty="0">
              <a:latin typeface="Nunito Sans" panose="00000500000000000000" pitchFamily="2" charset="0"/>
            </a:endParaRPr>
          </a:p>
        </p:txBody>
      </p:sp>
      <p:sp>
        <p:nvSpPr>
          <p:cNvPr id="12" name="Rectangle 11">
            <a:extLst>
              <a:ext uri="{FF2B5EF4-FFF2-40B4-BE49-F238E27FC236}">
                <a16:creationId xmlns:a16="http://schemas.microsoft.com/office/drawing/2014/main" id="{116C2E0D-93FB-4ADC-BC2B-83DFED946B7A}"/>
              </a:ext>
            </a:extLst>
          </p:cNvPr>
          <p:cNvSpPr/>
          <p:nvPr/>
        </p:nvSpPr>
        <p:spPr>
          <a:xfrm>
            <a:off x="1456098" y="4047684"/>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12%</a:t>
            </a:r>
          </a:p>
        </p:txBody>
      </p:sp>
      <p:sp>
        <p:nvSpPr>
          <p:cNvPr id="13" name="Rectangle 12">
            <a:extLst>
              <a:ext uri="{FF2B5EF4-FFF2-40B4-BE49-F238E27FC236}">
                <a16:creationId xmlns:a16="http://schemas.microsoft.com/office/drawing/2014/main" id="{F62FDC11-1E2D-428B-8217-CF9104F9B6D7}"/>
              </a:ext>
            </a:extLst>
          </p:cNvPr>
          <p:cNvSpPr/>
          <p:nvPr/>
        </p:nvSpPr>
        <p:spPr>
          <a:xfrm>
            <a:off x="1445891" y="4622444"/>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18%</a:t>
            </a:r>
          </a:p>
        </p:txBody>
      </p:sp>
      <p:pic>
        <p:nvPicPr>
          <p:cNvPr id="2050" name="Picture 2" descr="http://i1.facenow.in/modules/emanager/ques/img/tmp_e0f7a4d0ef9b84b822333b693bbf3feb8e6e2146832426.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61946" y="1614102"/>
            <a:ext cx="3139300" cy="49756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9569323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05EFE211-1D0D-4979-87E6-8967C2913C04}"/>
              </a:ext>
            </a:extLst>
          </p:cNvPr>
          <p:cNvSpPr txBox="1"/>
          <p:nvPr/>
        </p:nvSpPr>
        <p:spPr>
          <a:xfrm>
            <a:off x="642479" y="1156906"/>
            <a:ext cx="10907041" cy="1631216"/>
          </a:xfrm>
          <a:prstGeom prst="rect">
            <a:avLst/>
          </a:prstGeom>
          <a:noFill/>
        </p:spPr>
        <p:txBody>
          <a:bodyPr wrap="square" rtlCol="0">
            <a:spAutoFit/>
          </a:bodyPr>
          <a:lstStyle/>
          <a:p>
            <a:pPr algn="just"/>
            <a:r>
              <a:rPr lang="en-US" sz="2500" b="1" dirty="0">
                <a:latin typeface="Nunito Sans" panose="00000500000000000000" pitchFamily="2" charset="0"/>
              </a:rPr>
              <a:t>Directions for the questions:</a:t>
            </a:r>
          </a:p>
          <a:p>
            <a:pPr algn="just"/>
            <a:r>
              <a:rPr lang="en-US" sz="2500" b="1" dirty="0">
                <a:latin typeface="Nunito Sans" panose="00000500000000000000" pitchFamily="2" charset="0"/>
              </a:rPr>
              <a:t>The following table gives the sales of different brands of cricket bats sold over a five year period.</a:t>
            </a:r>
          </a:p>
          <a:p>
            <a:pPr algn="just"/>
            <a:r>
              <a:rPr lang="en-US" sz="2500" b="1" dirty="0">
                <a:latin typeface="Nunito Sans" panose="00000500000000000000" pitchFamily="2" charset="0"/>
              </a:rPr>
              <a:t>Table: Cricket bats (in ‘000s) sold all over the world from 2005 to 2009</a:t>
            </a:r>
            <a:endParaRPr lang="en-US" sz="2500" dirty="0">
              <a:latin typeface="Nunito Sans" panose="00000500000000000000" pitchFamily="2" charset="0"/>
            </a:endParaRPr>
          </a:p>
        </p:txBody>
      </p:sp>
      <p:sp>
        <p:nvSpPr>
          <p:cNvPr id="19" name="Rectangle 18">
            <a:extLst>
              <a:ext uri="{FF2B5EF4-FFF2-40B4-BE49-F238E27FC236}">
                <a16:creationId xmlns:a16="http://schemas.microsoft.com/office/drawing/2014/main" id="{BC5E04D4-0543-4484-B3B6-0DDB2FCDCEA4}"/>
              </a:ext>
            </a:extLst>
          </p:cNvPr>
          <p:cNvSpPr/>
          <p:nvPr/>
        </p:nvSpPr>
        <p:spPr>
          <a:xfrm>
            <a:off x="0" y="0"/>
            <a:ext cx="12192000" cy="883618"/>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8D2B7F5C-7E52-4144-8109-FAA3BD7AA776}"/>
              </a:ext>
            </a:extLst>
          </p:cNvPr>
          <p:cNvSpPr txBox="1"/>
          <p:nvPr/>
        </p:nvSpPr>
        <p:spPr>
          <a:xfrm>
            <a:off x="3890150" y="228600"/>
            <a:ext cx="7772400" cy="830997"/>
          </a:xfrm>
          <a:prstGeom prst="rect">
            <a:avLst/>
          </a:prstGeom>
          <a:noFill/>
        </p:spPr>
        <p:txBody>
          <a:bodyPr wrap="square" rtlCol="0">
            <a:spAutoFit/>
          </a:bodyPr>
          <a:lstStyle/>
          <a:p>
            <a:pPr algn="r"/>
            <a:r>
              <a:rPr lang="en-US" sz="4800" b="1" dirty="0" smtClean="0">
                <a:solidFill>
                  <a:schemeClr val="bg1"/>
                </a:solidFill>
                <a:latin typeface="Nunito Sans" panose="00000500000000000000" pitchFamily="2" charset="0"/>
              </a:rPr>
              <a:t>Question 6-8</a:t>
            </a:r>
            <a:endParaRPr lang="en-US" sz="4800" b="1" dirty="0">
              <a:solidFill>
                <a:schemeClr val="bg1"/>
              </a:solidFill>
              <a:latin typeface="Nunito Sans" panose="00000500000000000000" pitchFamily="2" charset="0"/>
            </a:endParaRPr>
          </a:p>
        </p:txBody>
      </p:sp>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74352" y="6099048"/>
            <a:ext cx="1989410" cy="429768"/>
          </a:xfrm>
          <a:prstGeom prst="rect">
            <a:avLst/>
          </a:prstGeom>
        </p:spPr>
      </p:pic>
      <p:pic>
        <p:nvPicPr>
          <p:cNvPr id="3074" name="Picture 2" descr="http://i1.facenow.in/modules/emanager/ques/img/tmp_a516a87cfcaef229487b342c437fe2b95f72056752222.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2479" y="2885430"/>
            <a:ext cx="8446878" cy="35153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2127017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05EFE211-1D0D-4979-87E6-8967C2913C04}"/>
              </a:ext>
            </a:extLst>
          </p:cNvPr>
          <p:cNvSpPr txBox="1"/>
          <p:nvPr/>
        </p:nvSpPr>
        <p:spPr>
          <a:xfrm>
            <a:off x="642479" y="1156906"/>
            <a:ext cx="10907041" cy="861774"/>
          </a:xfrm>
          <a:prstGeom prst="rect">
            <a:avLst/>
          </a:prstGeom>
          <a:noFill/>
        </p:spPr>
        <p:txBody>
          <a:bodyPr wrap="square" rtlCol="0">
            <a:spAutoFit/>
          </a:bodyPr>
          <a:lstStyle/>
          <a:p>
            <a:pPr algn="just"/>
            <a:r>
              <a:rPr lang="en-US" sz="2500" dirty="0">
                <a:latin typeface="Nunito Sans" panose="00000500000000000000" pitchFamily="2" charset="0"/>
              </a:rPr>
              <a:t>Which brand recorded a continuous increase in sales between the years 2005 &amp; 2009?</a:t>
            </a:r>
          </a:p>
        </p:txBody>
      </p:sp>
      <p:sp>
        <p:nvSpPr>
          <p:cNvPr id="4" name="Rectangle 3">
            <a:extLst>
              <a:ext uri="{FF2B5EF4-FFF2-40B4-BE49-F238E27FC236}">
                <a16:creationId xmlns:a16="http://schemas.microsoft.com/office/drawing/2014/main" id="{E5DD2504-B1FF-4F55-B4FA-4AEA19FF2DD8}"/>
              </a:ext>
            </a:extLst>
          </p:cNvPr>
          <p:cNvSpPr/>
          <p:nvPr/>
        </p:nvSpPr>
        <p:spPr>
          <a:xfrm>
            <a:off x="657998" y="2895600"/>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A)</a:t>
            </a:r>
          </a:p>
        </p:txBody>
      </p:sp>
      <p:sp>
        <p:nvSpPr>
          <p:cNvPr id="16" name="Rectangle 15">
            <a:extLst>
              <a:ext uri="{FF2B5EF4-FFF2-40B4-BE49-F238E27FC236}">
                <a16:creationId xmlns:a16="http://schemas.microsoft.com/office/drawing/2014/main" id="{72143B70-2774-4C1B-BA6C-0E2C89AD6E8B}"/>
              </a:ext>
            </a:extLst>
          </p:cNvPr>
          <p:cNvSpPr/>
          <p:nvPr/>
        </p:nvSpPr>
        <p:spPr>
          <a:xfrm>
            <a:off x="647791" y="3470360"/>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B)</a:t>
            </a:r>
          </a:p>
        </p:txBody>
      </p:sp>
      <p:sp>
        <p:nvSpPr>
          <p:cNvPr id="23" name="Rectangle 22">
            <a:extLst>
              <a:ext uri="{FF2B5EF4-FFF2-40B4-BE49-F238E27FC236}">
                <a16:creationId xmlns:a16="http://schemas.microsoft.com/office/drawing/2014/main" id="{116C2E0D-93FB-4ADC-BC2B-83DFED946B7A}"/>
              </a:ext>
            </a:extLst>
          </p:cNvPr>
          <p:cNvSpPr/>
          <p:nvPr/>
        </p:nvSpPr>
        <p:spPr>
          <a:xfrm>
            <a:off x="1456098" y="2895600"/>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Adidas</a:t>
            </a:r>
          </a:p>
        </p:txBody>
      </p:sp>
      <p:sp>
        <p:nvSpPr>
          <p:cNvPr id="24" name="Rectangle 23">
            <a:extLst>
              <a:ext uri="{FF2B5EF4-FFF2-40B4-BE49-F238E27FC236}">
                <a16:creationId xmlns:a16="http://schemas.microsoft.com/office/drawing/2014/main" id="{F62FDC11-1E2D-428B-8217-CF9104F9B6D7}"/>
              </a:ext>
            </a:extLst>
          </p:cNvPr>
          <p:cNvSpPr/>
          <p:nvPr/>
        </p:nvSpPr>
        <p:spPr>
          <a:xfrm>
            <a:off x="1445891" y="3470360"/>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Puma</a:t>
            </a:r>
          </a:p>
        </p:txBody>
      </p:sp>
      <p:sp>
        <p:nvSpPr>
          <p:cNvPr id="19" name="Rectangle 18">
            <a:extLst>
              <a:ext uri="{FF2B5EF4-FFF2-40B4-BE49-F238E27FC236}">
                <a16:creationId xmlns:a16="http://schemas.microsoft.com/office/drawing/2014/main" id="{BC5E04D4-0543-4484-B3B6-0DDB2FCDCEA4}"/>
              </a:ext>
            </a:extLst>
          </p:cNvPr>
          <p:cNvSpPr/>
          <p:nvPr/>
        </p:nvSpPr>
        <p:spPr>
          <a:xfrm>
            <a:off x="0" y="0"/>
            <a:ext cx="12192000" cy="883618"/>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8D2B7F5C-7E52-4144-8109-FAA3BD7AA776}"/>
              </a:ext>
            </a:extLst>
          </p:cNvPr>
          <p:cNvSpPr txBox="1"/>
          <p:nvPr/>
        </p:nvSpPr>
        <p:spPr>
          <a:xfrm>
            <a:off x="3890150" y="228600"/>
            <a:ext cx="7772400" cy="830997"/>
          </a:xfrm>
          <a:prstGeom prst="rect">
            <a:avLst/>
          </a:prstGeom>
          <a:noFill/>
        </p:spPr>
        <p:txBody>
          <a:bodyPr wrap="square" rtlCol="0">
            <a:spAutoFit/>
          </a:bodyPr>
          <a:lstStyle/>
          <a:p>
            <a:pPr algn="r"/>
            <a:r>
              <a:rPr lang="en-US" sz="4800" b="1" dirty="0" smtClean="0">
                <a:solidFill>
                  <a:schemeClr val="bg1"/>
                </a:solidFill>
                <a:latin typeface="Nunito Sans" panose="00000500000000000000" pitchFamily="2" charset="0"/>
              </a:rPr>
              <a:t>Question 6</a:t>
            </a:r>
            <a:endParaRPr lang="en-US" sz="4800" b="1" dirty="0">
              <a:solidFill>
                <a:schemeClr val="bg1"/>
              </a:solidFill>
              <a:latin typeface="Nunito Sans" panose="00000500000000000000" pitchFamily="2" charset="0"/>
            </a:endParaRPr>
          </a:p>
        </p:txBody>
      </p:sp>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74352" y="6099048"/>
            <a:ext cx="1989410" cy="429768"/>
          </a:xfrm>
          <a:prstGeom prst="rect">
            <a:avLst/>
          </a:prstGeom>
        </p:spPr>
      </p:pic>
      <p:sp>
        <p:nvSpPr>
          <p:cNvPr id="10" name="Rectangle 9">
            <a:extLst>
              <a:ext uri="{FF2B5EF4-FFF2-40B4-BE49-F238E27FC236}">
                <a16:creationId xmlns:a16="http://schemas.microsoft.com/office/drawing/2014/main" id="{E5DD2504-B1FF-4F55-B4FA-4AEA19FF2DD8}"/>
              </a:ext>
            </a:extLst>
          </p:cNvPr>
          <p:cNvSpPr/>
          <p:nvPr/>
        </p:nvSpPr>
        <p:spPr>
          <a:xfrm>
            <a:off x="657998" y="4047684"/>
            <a:ext cx="696697" cy="621324"/>
          </a:xfrm>
          <a:prstGeom prst="rect">
            <a:avLst/>
          </a:prstGeom>
          <a:noFill/>
        </p:spPr>
        <p:txBody>
          <a:bodyPr wrap="square" lIns="91440" tIns="45720" rIns="91440" bIns="45720">
            <a:spAutoFit/>
          </a:bodyPr>
          <a:lstStyle/>
          <a:p>
            <a:pPr>
              <a:lnSpc>
                <a:spcPct val="150000"/>
              </a:lnSpc>
            </a:pPr>
            <a:r>
              <a:rPr lang="en-US" sz="2500" b="1" dirty="0" smtClean="0">
                <a:latin typeface="Nunito Sans" panose="00000500000000000000" pitchFamily="2" charset="0"/>
              </a:rPr>
              <a:t>C)</a:t>
            </a:r>
            <a:endParaRPr lang="en-US" sz="2500" b="1" dirty="0">
              <a:latin typeface="Nunito Sans" panose="00000500000000000000" pitchFamily="2" charset="0"/>
            </a:endParaRPr>
          </a:p>
        </p:txBody>
      </p:sp>
      <p:sp>
        <p:nvSpPr>
          <p:cNvPr id="11" name="Rectangle 10">
            <a:extLst>
              <a:ext uri="{FF2B5EF4-FFF2-40B4-BE49-F238E27FC236}">
                <a16:creationId xmlns:a16="http://schemas.microsoft.com/office/drawing/2014/main" id="{72143B70-2774-4C1B-BA6C-0E2C89AD6E8B}"/>
              </a:ext>
            </a:extLst>
          </p:cNvPr>
          <p:cNvSpPr/>
          <p:nvPr/>
        </p:nvSpPr>
        <p:spPr>
          <a:xfrm>
            <a:off x="647791" y="4622444"/>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D</a:t>
            </a:r>
            <a:r>
              <a:rPr lang="en-US" sz="2500" b="1" dirty="0" smtClean="0">
                <a:latin typeface="Nunito Sans" panose="00000500000000000000" pitchFamily="2" charset="0"/>
              </a:rPr>
              <a:t>)</a:t>
            </a:r>
            <a:endParaRPr lang="en-US" sz="2500" b="1" dirty="0">
              <a:latin typeface="Nunito Sans" panose="00000500000000000000" pitchFamily="2" charset="0"/>
            </a:endParaRPr>
          </a:p>
        </p:txBody>
      </p:sp>
      <p:sp>
        <p:nvSpPr>
          <p:cNvPr id="12" name="Rectangle 11">
            <a:extLst>
              <a:ext uri="{FF2B5EF4-FFF2-40B4-BE49-F238E27FC236}">
                <a16:creationId xmlns:a16="http://schemas.microsoft.com/office/drawing/2014/main" id="{116C2E0D-93FB-4ADC-BC2B-83DFED946B7A}"/>
              </a:ext>
            </a:extLst>
          </p:cNvPr>
          <p:cNvSpPr/>
          <p:nvPr/>
        </p:nvSpPr>
        <p:spPr>
          <a:xfrm>
            <a:off x="1456098" y="4047684"/>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MRF</a:t>
            </a:r>
          </a:p>
        </p:txBody>
      </p:sp>
      <p:sp>
        <p:nvSpPr>
          <p:cNvPr id="13" name="Rectangle 12">
            <a:extLst>
              <a:ext uri="{FF2B5EF4-FFF2-40B4-BE49-F238E27FC236}">
                <a16:creationId xmlns:a16="http://schemas.microsoft.com/office/drawing/2014/main" id="{F62FDC11-1E2D-428B-8217-CF9104F9B6D7}"/>
              </a:ext>
            </a:extLst>
          </p:cNvPr>
          <p:cNvSpPr/>
          <p:nvPr/>
        </p:nvSpPr>
        <p:spPr>
          <a:xfrm>
            <a:off x="1445891" y="4622444"/>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Mongoose</a:t>
            </a:r>
          </a:p>
        </p:txBody>
      </p:sp>
      <p:pic>
        <p:nvPicPr>
          <p:cNvPr id="15" name="Picture 2" descr="http://i1.facenow.in/modules/emanager/ques/img/tmp_a516a87cfcaef229487b342c437fe2b95f72056752222.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99294" y="2489637"/>
            <a:ext cx="7315243" cy="30444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2046744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05EFE211-1D0D-4979-87E6-8967C2913C04}"/>
              </a:ext>
            </a:extLst>
          </p:cNvPr>
          <p:cNvSpPr txBox="1"/>
          <p:nvPr/>
        </p:nvSpPr>
        <p:spPr>
          <a:xfrm>
            <a:off x="642479" y="1156906"/>
            <a:ext cx="10907041" cy="477054"/>
          </a:xfrm>
          <a:prstGeom prst="rect">
            <a:avLst/>
          </a:prstGeom>
          <a:noFill/>
        </p:spPr>
        <p:txBody>
          <a:bodyPr wrap="square" rtlCol="0">
            <a:spAutoFit/>
          </a:bodyPr>
          <a:lstStyle/>
          <a:p>
            <a:pPr algn="just"/>
            <a:r>
              <a:rPr lang="en-US" sz="2500" dirty="0">
                <a:latin typeface="Nunito Sans" panose="00000500000000000000" pitchFamily="2" charset="0"/>
              </a:rPr>
              <a:t>In which year was the total sale of bats the highest?</a:t>
            </a:r>
          </a:p>
        </p:txBody>
      </p:sp>
      <p:sp>
        <p:nvSpPr>
          <p:cNvPr id="4" name="Rectangle 3">
            <a:extLst>
              <a:ext uri="{FF2B5EF4-FFF2-40B4-BE49-F238E27FC236}">
                <a16:creationId xmlns:a16="http://schemas.microsoft.com/office/drawing/2014/main" id="{E5DD2504-B1FF-4F55-B4FA-4AEA19FF2DD8}"/>
              </a:ext>
            </a:extLst>
          </p:cNvPr>
          <p:cNvSpPr/>
          <p:nvPr/>
        </p:nvSpPr>
        <p:spPr>
          <a:xfrm>
            <a:off x="657998" y="2895600"/>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A)</a:t>
            </a:r>
          </a:p>
        </p:txBody>
      </p:sp>
      <p:sp>
        <p:nvSpPr>
          <p:cNvPr id="16" name="Rectangle 15">
            <a:extLst>
              <a:ext uri="{FF2B5EF4-FFF2-40B4-BE49-F238E27FC236}">
                <a16:creationId xmlns:a16="http://schemas.microsoft.com/office/drawing/2014/main" id="{72143B70-2774-4C1B-BA6C-0E2C89AD6E8B}"/>
              </a:ext>
            </a:extLst>
          </p:cNvPr>
          <p:cNvSpPr/>
          <p:nvPr/>
        </p:nvSpPr>
        <p:spPr>
          <a:xfrm>
            <a:off x="647791" y="3470360"/>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B)</a:t>
            </a:r>
          </a:p>
        </p:txBody>
      </p:sp>
      <p:sp>
        <p:nvSpPr>
          <p:cNvPr id="23" name="Rectangle 22">
            <a:extLst>
              <a:ext uri="{FF2B5EF4-FFF2-40B4-BE49-F238E27FC236}">
                <a16:creationId xmlns:a16="http://schemas.microsoft.com/office/drawing/2014/main" id="{116C2E0D-93FB-4ADC-BC2B-83DFED946B7A}"/>
              </a:ext>
            </a:extLst>
          </p:cNvPr>
          <p:cNvSpPr/>
          <p:nvPr/>
        </p:nvSpPr>
        <p:spPr>
          <a:xfrm>
            <a:off x="1456098" y="2895600"/>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2007</a:t>
            </a:r>
          </a:p>
        </p:txBody>
      </p:sp>
      <p:sp>
        <p:nvSpPr>
          <p:cNvPr id="24" name="Rectangle 23">
            <a:extLst>
              <a:ext uri="{FF2B5EF4-FFF2-40B4-BE49-F238E27FC236}">
                <a16:creationId xmlns:a16="http://schemas.microsoft.com/office/drawing/2014/main" id="{F62FDC11-1E2D-428B-8217-CF9104F9B6D7}"/>
              </a:ext>
            </a:extLst>
          </p:cNvPr>
          <p:cNvSpPr/>
          <p:nvPr/>
        </p:nvSpPr>
        <p:spPr>
          <a:xfrm>
            <a:off x="1445891" y="3470360"/>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2009</a:t>
            </a:r>
          </a:p>
        </p:txBody>
      </p:sp>
      <p:sp>
        <p:nvSpPr>
          <p:cNvPr id="19" name="Rectangle 18">
            <a:extLst>
              <a:ext uri="{FF2B5EF4-FFF2-40B4-BE49-F238E27FC236}">
                <a16:creationId xmlns:a16="http://schemas.microsoft.com/office/drawing/2014/main" id="{BC5E04D4-0543-4484-B3B6-0DDB2FCDCEA4}"/>
              </a:ext>
            </a:extLst>
          </p:cNvPr>
          <p:cNvSpPr/>
          <p:nvPr/>
        </p:nvSpPr>
        <p:spPr>
          <a:xfrm>
            <a:off x="0" y="0"/>
            <a:ext cx="12192000" cy="883618"/>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8D2B7F5C-7E52-4144-8109-FAA3BD7AA776}"/>
              </a:ext>
            </a:extLst>
          </p:cNvPr>
          <p:cNvSpPr txBox="1"/>
          <p:nvPr/>
        </p:nvSpPr>
        <p:spPr>
          <a:xfrm>
            <a:off x="3890150" y="228600"/>
            <a:ext cx="7772400" cy="830997"/>
          </a:xfrm>
          <a:prstGeom prst="rect">
            <a:avLst/>
          </a:prstGeom>
          <a:noFill/>
        </p:spPr>
        <p:txBody>
          <a:bodyPr wrap="square" rtlCol="0">
            <a:spAutoFit/>
          </a:bodyPr>
          <a:lstStyle/>
          <a:p>
            <a:pPr algn="r"/>
            <a:r>
              <a:rPr lang="en-US" sz="4800" b="1" dirty="0" smtClean="0">
                <a:solidFill>
                  <a:schemeClr val="bg1"/>
                </a:solidFill>
                <a:latin typeface="Nunito Sans" panose="00000500000000000000" pitchFamily="2" charset="0"/>
              </a:rPr>
              <a:t>Question 7</a:t>
            </a:r>
            <a:endParaRPr lang="en-US" sz="4800" b="1" dirty="0">
              <a:solidFill>
                <a:schemeClr val="bg1"/>
              </a:solidFill>
              <a:latin typeface="Nunito Sans" panose="00000500000000000000" pitchFamily="2" charset="0"/>
            </a:endParaRPr>
          </a:p>
        </p:txBody>
      </p:sp>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74352" y="6099048"/>
            <a:ext cx="1989410" cy="429768"/>
          </a:xfrm>
          <a:prstGeom prst="rect">
            <a:avLst/>
          </a:prstGeom>
        </p:spPr>
      </p:pic>
      <p:sp>
        <p:nvSpPr>
          <p:cNvPr id="10" name="Rectangle 9">
            <a:extLst>
              <a:ext uri="{FF2B5EF4-FFF2-40B4-BE49-F238E27FC236}">
                <a16:creationId xmlns:a16="http://schemas.microsoft.com/office/drawing/2014/main" id="{E5DD2504-B1FF-4F55-B4FA-4AEA19FF2DD8}"/>
              </a:ext>
            </a:extLst>
          </p:cNvPr>
          <p:cNvSpPr/>
          <p:nvPr/>
        </p:nvSpPr>
        <p:spPr>
          <a:xfrm>
            <a:off x="657998" y="4047684"/>
            <a:ext cx="696697" cy="621324"/>
          </a:xfrm>
          <a:prstGeom prst="rect">
            <a:avLst/>
          </a:prstGeom>
          <a:noFill/>
        </p:spPr>
        <p:txBody>
          <a:bodyPr wrap="square" lIns="91440" tIns="45720" rIns="91440" bIns="45720">
            <a:spAutoFit/>
          </a:bodyPr>
          <a:lstStyle/>
          <a:p>
            <a:pPr>
              <a:lnSpc>
                <a:spcPct val="150000"/>
              </a:lnSpc>
            </a:pPr>
            <a:r>
              <a:rPr lang="en-US" sz="2500" b="1" dirty="0" smtClean="0">
                <a:latin typeface="Nunito Sans" panose="00000500000000000000" pitchFamily="2" charset="0"/>
              </a:rPr>
              <a:t>C)</a:t>
            </a:r>
            <a:endParaRPr lang="en-US" sz="2500" b="1" dirty="0">
              <a:latin typeface="Nunito Sans" panose="00000500000000000000" pitchFamily="2" charset="0"/>
            </a:endParaRPr>
          </a:p>
        </p:txBody>
      </p:sp>
      <p:sp>
        <p:nvSpPr>
          <p:cNvPr id="11" name="Rectangle 10">
            <a:extLst>
              <a:ext uri="{FF2B5EF4-FFF2-40B4-BE49-F238E27FC236}">
                <a16:creationId xmlns:a16="http://schemas.microsoft.com/office/drawing/2014/main" id="{72143B70-2774-4C1B-BA6C-0E2C89AD6E8B}"/>
              </a:ext>
            </a:extLst>
          </p:cNvPr>
          <p:cNvSpPr/>
          <p:nvPr/>
        </p:nvSpPr>
        <p:spPr>
          <a:xfrm>
            <a:off x="647791" y="4622444"/>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D</a:t>
            </a:r>
            <a:r>
              <a:rPr lang="en-US" sz="2500" b="1" dirty="0" smtClean="0">
                <a:latin typeface="Nunito Sans" panose="00000500000000000000" pitchFamily="2" charset="0"/>
              </a:rPr>
              <a:t>)</a:t>
            </a:r>
            <a:endParaRPr lang="en-US" sz="2500" b="1" dirty="0">
              <a:latin typeface="Nunito Sans" panose="00000500000000000000" pitchFamily="2" charset="0"/>
            </a:endParaRPr>
          </a:p>
        </p:txBody>
      </p:sp>
      <p:sp>
        <p:nvSpPr>
          <p:cNvPr id="12" name="Rectangle 11">
            <a:extLst>
              <a:ext uri="{FF2B5EF4-FFF2-40B4-BE49-F238E27FC236}">
                <a16:creationId xmlns:a16="http://schemas.microsoft.com/office/drawing/2014/main" id="{116C2E0D-93FB-4ADC-BC2B-83DFED946B7A}"/>
              </a:ext>
            </a:extLst>
          </p:cNvPr>
          <p:cNvSpPr/>
          <p:nvPr/>
        </p:nvSpPr>
        <p:spPr>
          <a:xfrm>
            <a:off x="1456098" y="4047684"/>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2008</a:t>
            </a:r>
          </a:p>
        </p:txBody>
      </p:sp>
      <p:sp>
        <p:nvSpPr>
          <p:cNvPr id="13" name="Rectangle 12">
            <a:extLst>
              <a:ext uri="{FF2B5EF4-FFF2-40B4-BE49-F238E27FC236}">
                <a16:creationId xmlns:a16="http://schemas.microsoft.com/office/drawing/2014/main" id="{F62FDC11-1E2D-428B-8217-CF9104F9B6D7}"/>
              </a:ext>
            </a:extLst>
          </p:cNvPr>
          <p:cNvSpPr/>
          <p:nvPr/>
        </p:nvSpPr>
        <p:spPr>
          <a:xfrm>
            <a:off x="1445891" y="4622444"/>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2005</a:t>
            </a:r>
          </a:p>
        </p:txBody>
      </p:sp>
      <p:pic>
        <p:nvPicPr>
          <p:cNvPr id="15" name="Picture 2" descr="http://i1.facenow.in/modules/emanager/ques/img/tmp_a516a87cfcaef229487b342c437fe2b95f72056752222.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99294" y="2489637"/>
            <a:ext cx="7315243" cy="30444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5349728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05EFE211-1D0D-4979-87E6-8967C2913C04}"/>
              </a:ext>
            </a:extLst>
          </p:cNvPr>
          <p:cNvSpPr txBox="1"/>
          <p:nvPr/>
        </p:nvSpPr>
        <p:spPr>
          <a:xfrm>
            <a:off x="642479" y="1156906"/>
            <a:ext cx="10907041" cy="477054"/>
          </a:xfrm>
          <a:prstGeom prst="rect">
            <a:avLst/>
          </a:prstGeom>
          <a:noFill/>
        </p:spPr>
        <p:txBody>
          <a:bodyPr wrap="square" rtlCol="0">
            <a:spAutoFit/>
          </a:bodyPr>
          <a:lstStyle/>
          <a:p>
            <a:pPr algn="just"/>
            <a:r>
              <a:rPr lang="en-US" sz="2500" dirty="0">
                <a:latin typeface="Nunito Sans" panose="00000500000000000000" pitchFamily="2" charset="0"/>
              </a:rPr>
              <a:t>What is the difference in the number of MRF bats sold in 2006 and 2008?</a:t>
            </a:r>
          </a:p>
        </p:txBody>
      </p:sp>
      <p:sp>
        <p:nvSpPr>
          <p:cNvPr id="4" name="Rectangle 3">
            <a:extLst>
              <a:ext uri="{FF2B5EF4-FFF2-40B4-BE49-F238E27FC236}">
                <a16:creationId xmlns:a16="http://schemas.microsoft.com/office/drawing/2014/main" id="{E5DD2504-B1FF-4F55-B4FA-4AEA19FF2DD8}"/>
              </a:ext>
            </a:extLst>
          </p:cNvPr>
          <p:cNvSpPr/>
          <p:nvPr/>
        </p:nvSpPr>
        <p:spPr>
          <a:xfrm>
            <a:off x="657998" y="2895600"/>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A)</a:t>
            </a:r>
          </a:p>
        </p:txBody>
      </p:sp>
      <p:sp>
        <p:nvSpPr>
          <p:cNvPr id="16" name="Rectangle 15">
            <a:extLst>
              <a:ext uri="{FF2B5EF4-FFF2-40B4-BE49-F238E27FC236}">
                <a16:creationId xmlns:a16="http://schemas.microsoft.com/office/drawing/2014/main" id="{72143B70-2774-4C1B-BA6C-0E2C89AD6E8B}"/>
              </a:ext>
            </a:extLst>
          </p:cNvPr>
          <p:cNvSpPr/>
          <p:nvPr/>
        </p:nvSpPr>
        <p:spPr>
          <a:xfrm>
            <a:off x="647791" y="3470360"/>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B)</a:t>
            </a:r>
          </a:p>
        </p:txBody>
      </p:sp>
      <p:sp>
        <p:nvSpPr>
          <p:cNvPr id="23" name="Rectangle 22">
            <a:extLst>
              <a:ext uri="{FF2B5EF4-FFF2-40B4-BE49-F238E27FC236}">
                <a16:creationId xmlns:a16="http://schemas.microsoft.com/office/drawing/2014/main" id="{116C2E0D-93FB-4ADC-BC2B-83DFED946B7A}"/>
              </a:ext>
            </a:extLst>
          </p:cNvPr>
          <p:cNvSpPr/>
          <p:nvPr/>
        </p:nvSpPr>
        <p:spPr>
          <a:xfrm>
            <a:off x="1456098" y="2895600"/>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50</a:t>
            </a:r>
          </a:p>
        </p:txBody>
      </p:sp>
      <p:sp>
        <p:nvSpPr>
          <p:cNvPr id="24" name="Rectangle 23">
            <a:extLst>
              <a:ext uri="{FF2B5EF4-FFF2-40B4-BE49-F238E27FC236}">
                <a16:creationId xmlns:a16="http://schemas.microsoft.com/office/drawing/2014/main" id="{F62FDC11-1E2D-428B-8217-CF9104F9B6D7}"/>
              </a:ext>
            </a:extLst>
          </p:cNvPr>
          <p:cNvSpPr/>
          <p:nvPr/>
        </p:nvSpPr>
        <p:spPr>
          <a:xfrm>
            <a:off x="1445891" y="3470360"/>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60</a:t>
            </a:r>
          </a:p>
        </p:txBody>
      </p:sp>
      <p:sp>
        <p:nvSpPr>
          <p:cNvPr id="19" name="Rectangle 18">
            <a:extLst>
              <a:ext uri="{FF2B5EF4-FFF2-40B4-BE49-F238E27FC236}">
                <a16:creationId xmlns:a16="http://schemas.microsoft.com/office/drawing/2014/main" id="{BC5E04D4-0543-4484-B3B6-0DDB2FCDCEA4}"/>
              </a:ext>
            </a:extLst>
          </p:cNvPr>
          <p:cNvSpPr/>
          <p:nvPr/>
        </p:nvSpPr>
        <p:spPr>
          <a:xfrm>
            <a:off x="0" y="0"/>
            <a:ext cx="12192000" cy="883618"/>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8D2B7F5C-7E52-4144-8109-FAA3BD7AA776}"/>
              </a:ext>
            </a:extLst>
          </p:cNvPr>
          <p:cNvSpPr txBox="1"/>
          <p:nvPr/>
        </p:nvSpPr>
        <p:spPr>
          <a:xfrm>
            <a:off x="3890150" y="228600"/>
            <a:ext cx="7772400" cy="830997"/>
          </a:xfrm>
          <a:prstGeom prst="rect">
            <a:avLst/>
          </a:prstGeom>
          <a:noFill/>
        </p:spPr>
        <p:txBody>
          <a:bodyPr wrap="square" rtlCol="0">
            <a:spAutoFit/>
          </a:bodyPr>
          <a:lstStyle/>
          <a:p>
            <a:pPr algn="r"/>
            <a:r>
              <a:rPr lang="en-US" sz="4800" b="1" dirty="0" smtClean="0">
                <a:solidFill>
                  <a:schemeClr val="bg1"/>
                </a:solidFill>
                <a:latin typeface="Nunito Sans" panose="00000500000000000000" pitchFamily="2" charset="0"/>
              </a:rPr>
              <a:t>Question 8</a:t>
            </a:r>
            <a:endParaRPr lang="en-US" sz="4800" b="1" dirty="0">
              <a:solidFill>
                <a:schemeClr val="bg1"/>
              </a:solidFill>
              <a:latin typeface="Nunito Sans" panose="00000500000000000000" pitchFamily="2" charset="0"/>
            </a:endParaRPr>
          </a:p>
        </p:txBody>
      </p:sp>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74352" y="6099048"/>
            <a:ext cx="1989410" cy="429768"/>
          </a:xfrm>
          <a:prstGeom prst="rect">
            <a:avLst/>
          </a:prstGeom>
        </p:spPr>
      </p:pic>
      <p:sp>
        <p:nvSpPr>
          <p:cNvPr id="10" name="Rectangle 9">
            <a:extLst>
              <a:ext uri="{FF2B5EF4-FFF2-40B4-BE49-F238E27FC236}">
                <a16:creationId xmlns:a16="http://schemas.microsoft.com/office/drawing/2014/main" id="{E5DD2504-B1FF-4F55-B4FA-4AEA19FF2DD8}"/>
              </a:ext>
            </a:extLst>
          </p:cNvPr>
          <p:cNvSpPr/>
          <p:nvPr/>
        </p:nvSpPr>
        <p:spPr>
          <a:xfrm>
            <a:off x="657998" y="4047684"/>
            <a:ext cx="696697" cy="621324"/>
          </a:xfrm>
          <a:prstGeom prst="rect">
            <a:avLst/>
          </a:prstGeom>
          <a:noFill/>
        </p:spPr>
        <p:txBody>
          <a:bodyPr wrap="square" lIns="91440" tIns="45720" rIns="91440" bIns="45720">
            <a:spAutoFit/>
          </a:bodyPr>
          <a:lstStyle/>
          <a:p>
            <a:pPr>
              <a:lnSpc>
                <a:spcPct val="150000"/>
              </a:lnSpc>
            </a:pPr>
            <a:r>
              <a:rPr lang="en-US" sz="2500" b="1" dirty="0" smtClean="0">
                <a:latin typeface="Nunito Sans" panose="00000500000000000000" pitchFamily="2" charset="0"/>
              </a:rPr>
              <a:t>C)</a:t>
            </a:r>
            <a:endParaRPr lang="en-US" sz="2500" b="1" dirty="0">
              <a:latin typeface="Nunito Sans" panose="00000500000000000000" pitchFamily="2" charset="0"/>
            </a:endParaRPr>
          </a:p>
        </p:txBody>
      </p:sp>
      <p:sp>
        <p:nvSpPr>
          <p:cNvPr id="11" name="Rectangle 10">
            <a:extLst>
              <a:ext uri="{FF2B5EF4-FFF2-40B4-BE49-F238E27FC236}">
                <a16:creationId xmlns:a16="http://schemas.microsoft.com/office/drawing/2014/main" id="{72143B70-2774-4C1B-BA6C-0E2C89AD6E8B}"/>
              </a:ext>
            </a:extLst>
          </p:cNvPr>
          <p:cNvSpPr/>
          <p:nvPr/>
        </p:nvSpPr>
        <p:spPr>
          <a:xfrm>
            <a:off x="647791" y="4622444"/>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D</a:t>
            </a:r>
            <a:r>
              <a:rPr lang="en-US" sz="2500" b="1" dirty="0" smtClean="0">
                <a:latin typeface="Nunito Sans" panose="00000500000000000000" pitchFamily="2" charset="0"/>
              </a:rPr>
              <a:t>)</a:t>
            </a:r>
            <a:endParaRPr lang="en-US" sz="2500" b="1" dirty="0">
              <a:latin typeface="Nunito Sans" panose="00000500000000000000" pitchFamily="2" charset="0"/>
            </a:endParaRPr>
          </a:p>
        </p:txBody>
      </p:sp>
      <p:sp>
        <p:nvSpPr>
          <p:cNvPr id="12" name="Rectangle 11">
            <a:extLst>
              <a:ext uri="{FF2B5EF4-FFF2-40B4-BE49-F238E27FC236}">
                <a16:creationId xmlns:a16="http://schemas.microsoft.com/office/drawing/2014/main" id="{116C2E0D-93FB-4ADC-BC2B-83DFED946B7A}"/>
              </a:ext>
            </a:extLst>
          </p:cNvPr>
          <p:cNvSpPr/>
          <p:nvPr/>
        </p:nvSpPr>
        <p:spPr>
          <a:xfrm>
            <a:off x="1456098" y="4047684"/>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60000</a:t>
            </a:r>
          </a:p>
        </p:txBody>
      </p:sp>
      <p:sp>
        <p:nvSpPr>
          <p:cNvPr id="13" name="Rectangle 12">
            <a:extLst>
              <a:ext uri="{FF2B5EF4-FFF2-40B4-BE49-F238E27FC236}">
                <a16:creationId xmlns:a16="http://schemas.microsoft.com/office/drawing/2014/main" id="{F62FDC11-1E2D-428B-8217-CF9104F9B6D7}"/>
              </a:ext>
            </a:extLst>
          </p:cNvPr>
          <p:cNvSpPr/>
          <p:nvPr/>
        </p:nvSpPr>
        <p:spPr>
          <a:xfrm>
            <a:off x="1445891" y="4622444"/>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6000</a:t>
            </a:r>
          </a:p>
        </p:txBody>
      </p:sp>
      <p:pic>
        <p:nvPicPr>
          <p:cNvPr id="15" name="Picture 2" descr="http://i1.facenow.in/modules/emanager/ques/img/tmp_a516a87cfcaef229487b342c437fe2b95f72056752222.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99294" y="2489637"/>
            <a:ext cx="7315243" cy="30444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412921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descr="http://i1.facenow.in/modules/emanager/ques/img/tmp_a516a87cfcaef229487b342c437fe2b95f71176628600.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4000" y="2458717"/>
            <a:ext cx="4191000" cy="3969736"/>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05EFE211-1D0D-4979-87E6-8967C2913C04}"/>
              </a:ext>
            </a:extLst>
          </p:cNvPr>
          <p:cNvSpPr txBox="1"/>
          <p:nvPr/>
        </p:nvSpPr>
        <p:spPr>
          <a:xfrm>
            <a:off x="642479" y="1156906"/>
            <a:ext cx="10907041" cy="1631216"/>
          </a:xfrm>
          <a:prstGeom prst="rect">
            <a:avLst/>
          </a:prstGeom>
          <a:noFill/>
        </p:spPr>
        <p:txBody>
          <a:bodyPr wrap="square" rtlCol="0">
            <a:spAutoFit/>
          </a:bodyPr>
          <a:lstStyle/>
          <a:p>
            <a:pPr algn="just"/>
            <a:r>
              <a:rPr lang="en-US" sz="2500" b="1" dirty="0">
                <a:latin typeface="Nunito Sans" panose="00000500000000000000" pitchFamily="2" charset="0"/>
              </a:rPr>
              <a:t>Directions for the questions:</a:t>
            </a:r>
          </a:p>
          <a:p>
            <a:pPr algn="just"/>
            <a:r>
              <a:rPr lang="en-US" sz="2500" dirty="0">
                <a:latin typeface="Nunito Sans" panose="00000500000000000000" pitchFamily="2" charset="0"/>
              </a:rPr>
              <a:t>Study the following pie chart, which shows the sales of different cricket bats in 2012.</a:t>
            </a:r>
          </a:p>
          <a:p>
            <a:pPr algn="just"/>
            <a:r>
              <a:rPr lang="en-US" sz="2500" dirty="0">
                <a:latin typeface="Nunito Sans" panose="00000500000000000000" pitchFamily="2" charset="0"/>
              </a:rPr>
              <a:t>Chart: Sales of different cricket bats in the year 2012.</a:t>
            </a:r>
          </a:p>
        </p:txBody>
      </p:sp>
      <p:sp>
        <p:nvSpPr>
          <p:cNvPr id="19" name="Rectangle 18">
            <a:extLst>
              <a:ext uri="{FF2B5EF4-FFF2-40B4-BE49-F238E27FC236}">
                <a16:creationId xmlns:a16="http://schemas.microsoft.com/office/drawing/2014/main" id="{BC5E04D4-0543-4484-B3B6-0DDB2FCDCEA4}"/>
              </a:ext>
            </a:extLst>
          </p:cNvPr>
          <p:cNvSpPr/>
          <p:nvPr/>
        </p:nvSpPr>
        <p:spPr>
          <a:xfrm>
            <a:off x="0" y="0"/>
            <a:ext cx="12192000" cy="883618"/>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8D2B7F5C-7E52-4144-8109-FAA3BD7AA776}"/>
              </a:ext>
            </a:extLst>
          </p:cNvPr>
          <p:cNvSpPr txBox="1"/>
          <p:nvPr/>
        </p:nvSpPr>
        <p:spPr>
          <a:xfrm>
            <a:off x="3890150" y="228600"/>
            <a:ext cx="7772400" cy="830997"/>
          </a:xfrm>
          <a:prstGeom prst="rect">
            <a:avLst/>
          </a:prstGeom>
          <a:noFill/>
        </p:spPr>
        <p:txBody>
          <a:bodyPr wrap="square" rtlCol="0">
            <a:spAutoFit/>
          </a:bodyPr>
          <a:lstStyle/>
          <a:p>
            <a:pPr algn="r"/>
            <a:r>
              <a:rPr lang="en-US" sz="4800" b="1" dirty="0" smtClean="0">
                <a:solidFill>
                  <a:schemeClr val="bg1"/>
                </a:solidFill>
                <a:latin typeface="Nunito Sans" panose="00000500000000000000" pitchFamily="2" charset="0"/>
              </a:rPr>
              <a:t>Question 9-10</a:t>
            </a:r>
            <a:endParaRPr lang="en-US" sz="4800" b="1" dirty="0">
              <a:solidFill>
                <a:schemeClr val="bg1"/>
              </a:solidFill>
              <a:latin typeface="Nunito Sans" panose="00000500000000000000" pitchFamily="2" charset="0"/>
            </a:endParaRPr>
          </a:p>
        </p:txBody>
      </p:sp>
      <p:pic>
        <p:nvPicPr>
          <p:cNvPr id="21" name="Picture 2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674352" y="6099048"/>
            <a:ext cx="1989410" cy="429768"/>
          </a:xfrm>
          <a:prstGeom prst="rect">
            <a:avLst/>
          </a:prstGeom>
        </p:spPr>
      </p:pic>
    </p:spTree>
    <p:extLst>
      <p:ext uri="{BB962C8B-B14F-4D97-AF65-F5344CB8AC3E}">
        <p14:creationId xmlns:p14="http://schemas.microsoft.com/office/powerpoint/2010/main" val="111190966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Here is where the title goes. Sometimes it could be two lines too"/>
          <p:cNvSpPr txBox="1"/>
          <p:nvPr/>
        </p:nvSpPr>
        <p:spPr>
          <a:xfrm>
            <a:off x="2228195" y="1789871"/>
            <a:ext cx="8458198" cy="74659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6789" tIns="26789" rIns="26789" bIns="26789">
            <a:spAutoFit/>
          </a:bodyPr>
          <a:lstStyle>
            <a:lvl1pPr>
              <a:defRPr sz="9600">
                <a:solidFill>
                  <a:srgbClr val="000000"/>
                </a:solidFill>
              </a:defRPr>
            </a:lvl1pPr>
          </a:lstStyle>
          <a:p>
            <a:r>
              <a:rPr lang="en-US" sz="4500" b="1" dirty="0">
                <a:solidFill>
                  <a:schemeClr val="bg1"/>
                </a:solidFill>
                <a:latin typeface="Nunito Sans" panose="00000500000000000000" pitchFamily="2" charset="0"/>
              </a:rPr>
              <a:t>Topic/Course</a:t>
            </a:r>
            <a:endParaRPr sz="4500" b="1" dirty="0">
              <a:solidFill>
                <a:schemeClr val="bg1"/>
              </a:solidFill>
              <a:latin typeface="Nunito Sans" panose="00000500000000000000" pitchFamily="2" charset="0"/>
            </a:endParaRPr>
          </a:p>
        </p:txBody>
      </p:sp>
      <p:sp>
        <p:nvSpPr>
          <p:cNvPr id="12" name="Here is where the title goes. Sometimes it could be two lines too">
            <a:extLst>
              <a:ext uri="{FF2B5EF4-FFF2-40B4-BE49-F238E27FC236}">
                <a16:creationId xmlns:a16="http://schemas.microsoft.com/office/drawing/2014/main" id="{B5763151-1884-4565-B779-CF2D697C82C8}"/>
              </a:ext>
            </a:extLst>
          </p:cNvPr>
          <p:cNvSpPr txBox="1"/>
          <p:nvPr/>
        </p:nvSpPr>
        <p:spPr>
          <a:xfrm>
            <a:off x="2228196" y="2514600"/>
            <a:ext cx="6745013" cy="28493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6789" tIns="26789" rIns="26789" bIns="26789">
            <a:spAutoFit/>
          </a:bodyPr>
          <a:lstStyle>
            <a:lvl1pPr>
              <a:defRPr sz="9600">
                <a:solidFill>
                  <a:srgbClr val="000000"/>
                </a:solidFill>
              </a:defRPr>
            </a:lvl1pPr>
          </a:lstStyle>
          <a:p>
            <a:r>
              <a:rPr lang="en-US" sz="1500" b="1" dirty="0">
                <a:solidFill>
                  <a:schemeClr val="bg1"/>
                </a:solidFill>
                <a:latin typeface="Nunito Sans" panose="00000500000000000000" pitchFamily="2" charset="0"/>
              </a:rPr>
              <a:t>Sub-Topic (Example: name of college)</a:t>
            </a:r>
            <a:endParaRPr sz="1500" b="1" dirty="0">
              <a:solidFill>
                <a:schemeClr val="bg1"/>
              </a:solidFill>
              <a:latin typeface="Nunito Sans" panose="00000500000000000000" pitchFamily="2" charset="0"/>
            </a:endParaRPr>
          </a:p>
        </p:txBody>
      </p:sp>
      <p:sp>
        <p:nvSpPr>
          <p:cNvPr id="13" name="TextBox 12">
            <a:extLst>
              <a:ext uri="{FF2B5EF4-FFF2-40B4-BE49-F238E27FC236}">
                <a16:creationId xmlns:a16="http://schemas.microsoft.com/office/drawing/2014/main" id="{FC4BA18A-B0F2-4D62-9B28-7B486D4C70CF}"/>
              </a:ext>
            </a:extLst>
          </p:cNvPr>
          <p:cNvSpPr txBox="1"/>
          <p:nvPr/>
        </p:nvSpPr>
        <p:spPr>
          <a:xfrm>
            <a:off x="1015554" y="1740939"/>
            <a:ext cx="10160892" cy="1015663"/>
          </a:xfrm>
          <a:prstGeom prst="rect">
            <a:avLst/>
          </a:prstGeom>
          <a:noFill/>
        </p:spPr>
        <p:txBody>
          <a:bodyPr wrap="square" rtlCol="0">
            <a:spAutoFit/>
          </a:bodyPr>
          <a:lstStyle/>
          <a:p>
            <a:r>
              <a:rPr lang="en-US" sz="6000" dirty="0" smtClean="0">
                <a:latin typeface="Nunito Sans SemiBold" panose="00000700000000000000" pitchFamily="2" charset="0"/>
              </a:rPr>
              <a:t>VIT</a:t>
            </a:r>
            <a:endParaRPr lang="en-US" sz="6000" dirty="0">
              <a:latin typeface="Nunito Sans SemiBold" panose="00000700000000000000" pitchFamily="2" charset="0"/>
            </a:endParaRPr>
          </a:p>
        </p:txBody>
      </p:sp>
      <p:sp>
        <p:nvSpPr>
          <p:cNvPr id="10" name="Rectangle 9">
            <a:extLst>
              <a:ext uri="{FF2B5EF4-FFF2-40B4-BE49-F238E27FC236}">
                <a16:creationId xmlns:a16="http://schemas.microsoft.com/office/drawing/2014/main" id="{82037F44-B579-465E-912D-7578628D7D24}"/>
              </a:ext>
            </a:extLst>
          </p:cNvPr>
          <p:cNvSpPr/>
          <p:nvPr/>
        </p:nvSpPr>
        <p:spPr>
          <a:xfrm>
            <a:off x="1110149" y="1640233"/>
            <a:ext cx="794852" cy="57773"/>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74352" y="6099048"/>
            <a:ext cx="1993392" cy="430628"/>
          </a:xfrm>
          <a:prstGeom prst="rect">
            <a:avLst/>
          </a:prstGeom>
        </p:spPr>
      </p:pic>
    </p:spTree>
    <p:extLst>
      <p:ext uri="{BB962C8B-B14F-4D97-AF65-F5344CB8AC3E}">
        <p14:creationId xmlns:p14="http://schemas.microsoft.com/office/powerpoint/2010/main" val="370754445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05EFE211-1D0D-4979-87E6-8967C2913C04}"/>
              </a:ext>
            </a:extLst>
          </p:cNvPr>
          <p:cNvSpPr txBox="1"/>
          <p:nvPr/>
        </p:nvSpPr>
        <p:spPr>
          <a:xfrm>
            <a:off x="642479" y="1156906"/>
            <a:ext cx="10907041" cy="477054"/>
          </a:xfrm>
          <a:prstGeom prst="rect">
            <a:avLst/>
          </a:prstGeom>
          <a:noFill/>
        </p:spPr>
        <p:txBody>
          <a:bodyPr wrap="square" rtlCol="0">
            <a:spAutoFit/>
          </a:bodyPr>
          <a:lstStyle/>
          <a:p>
            <a:pPr algn="just"/>
            <a:r>
              <a:rPr lang="en-US" sz="2500" dirty="0">
                <a:latin typeface="Nunito Sans" panose="00000500000000000000" pitchFamily="2" charset="0"/>
              </a:rPr>
              <a:t>What percentage of the total bat sales is Adidas sales?</a:t>
            </a:r>
          </a:p>
        </p:txBody>
      </p:sp>
      <p:sp>
        <p:nvSpPr>
          <p:cNvPr id="4" name="Rectangle 3">
            <a:extLst>
              <a:ext uri="{FF2B5EF4-FFF2-40B4-BE49-F238E27FC236}">
                <a16:creationId xmlns:a16="http://schemas.microsoft.com/office/drawing/2014/main" id="{E5DD2504-B1FF-4F55-B4FA-4AEA19FF2DD8}"/>
              </a:ext>
            </a:extLst>
          </p:cNvPr>
          <p:cNvSpPr/>
          <p:nvPr/>
        </p:nvSpPr>
        <p:spPr>
          <a:xfrm>
            <a:off x="657998" y="2895600"/>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A)</a:t>
            </a:r>
          </a:p>
        </p:txBody>
      </p:sp>
      <p:sp>
        <p:nvSpPr>
          <p:cNvPr id="16" name="Rectangle 15">
            <a:extLst>
              <a:ext uri="{FF2B5EF4-FFF2-40B4-BE49-F238E27FC236}">
                <a16:creationId xmlns:a16="http://schemas.microsoft.com/office/drawing/2014/main" id="{72143B70-2774-4C1B-BA6C-0E2C89AD6E8B}"/>
              </a:ext>
            </a:extLst>
          </p:cNvPr>
          <p:cNvSpPr/>
          <p:nvPr/>
        </p:nvSpPr>
        <p:spPr>
          <a:xfrm>
            <a:off x="647791" y="3470360"/>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B)</a:t>
            </a:r>
          </a:p>
        </p:txBody>
      </p:sp>
      <p:sp>
        <p:nvSpPr>
          <p:cNvPr id="23" name="Rectangle 22">
            <a:extLst>
              <a:ext uri="{FF2B5EF4-FFF2-40B4-BE49-F238E27FC236}">
                <a16:creationId xmlns:a16="http://schemas.microsoft.com/office/drawing/2014/main" id="{116C2E0D-93FB-4ADC-BC2B-83DFED946B7A}"/>
              </a:ext>
            </a:extLst>
          </p:cNvPr>
          <p:cNvSpPr/>
          <p:nvPr/>
        </p:nvSpPr>
        <p:spPr>
          <a:xfrm>
            <a:off x="1456098" y="2895600"/>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70%</a:t>
            </a:r>
          </a:p>
        </p:txBody>
      </p:sp>
      <p:sp>
        <p:nvSpPr>
          <p:cNvPr id="24" name="Rectangle 23">
            <a:extLst>
              <a:ext uri="{FF2B5EF4-FFF2-40B4-BE49-F238E27FC236}">
                <a16:creationId xmlns:a16="http://schemas.microsoft.com/office/drawing/2014/main" id="{F62FDC11-1E2D-428B-8217-CF9104F9B6D7}"/>
              </a:ext>
            </a:extLst>
          </p:cNvPr>
          <p:cNvSpPr/>
          <p:nvPr/>
        </p:nvSpPr>
        <p:spPr>
          <a:xfrm>
            <a:off x="1445891" y="3470360"/>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29.4%</a:t>
            </a:r>
          </a:p>
        </p:txBody>
      </p:sp>
      <p:sp>
        <p:nvSpPr>
          <p:cNvPr id="19" name="Rectangle 18">
            <a:extLst>
              <a:ext uri="{FF2B5EF4-FFF2-40B4-BE49-F238E27FC236}">
                <a16:creationId xmlns:a16="http://schemas.microsoft.com/office/drawing/2014/main" id="{BC5E04D4-0543-4484-B3B6-0DDB2FCDCEA4}"/>
              </a:ext>
            </a:extLst>
          </p:cNvPr>
          <p:cNvSpPr/>
          <p:nvPr/>
        </p:nvSpPr>
        <p:spPr>
          <a:xfrm>
            <a:off x="0" y="0"/>
            <a:ext cx="12192000" cy="883618"/>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8D2B7F5C-7E52-4144-8109-FAA3BD7AA776}"/>
              </a:ext>
            </a:extLst>
          </p:cNvPr>
          <p:cNvSpPr txBox="1"/>
          <p:nvPr/>
        </p:nvSpPr>
        <p:spPr>
          <a:xfrm>
            <a:off x="3890150" y="228600"/>
            <a:ext cx="7772400" cy="830997"/>
          </a:xfrm>
          <a:prstGeom prst="rect">
            <a:avLst/>
          </a:prstGeom>
          <a:noFill/>
        </p:spPr>
        <p:txBody>
          <a:bodyPr wrap="square" rtlCol="0">
            <a:spAutoFit/>
          </a:bodyPr>
          <a:lstStyle/>
          <a:p>
            <a:pPr algn="r"/>
            <a:r>
              <a:rPr lang="en-US" sz="4800" b="1" dirty="0" smtClean="0">
                <a:solidFill>
                  <a:schemeClr val="bg1"/>
                </a:solidFill>
                <a:latin typeface="Nunito Sans" panose="00000500000000000000" pitchFamily="2" charset="0"/>
              </a:rPr>
              <a:t>Question 9</a:t>
            </a:r>
            <a:endParaRPr lang="en-US" sz="4800" b="1" dirty="0">
              <a:solidFill>
                <a:schemeClr val="bg1"/>
              </a:solidFill>
              <a:latin typeface="Nunito Sans" panose="00000500000000000000" pitchFamily="2" charset="0"/>
            </a:endParaRPr>
          </a:p>
        </p:txBody>
      </p:sp>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74352" y="6099048"/>
            <a:ext cx="1989410" cy="429768"/>
          </a:xfrm>
          <a:prstGeom prst="rect">
            <a:avLst/>
          </a:prstGeom>
        </p:spPr>
      </p:pic>
      <p:sp>
        <p:nvSpPr>
          <p:cNvPr id="10" name="Rectangle 9">
            <a:extLst>
              <a:ext uri="{FF2B5EF4-FFF2-40B4-BE49-F238E27FC236}">
                <a16:creationId xmlns:a16="http://schemas.microsoft.com/office/drawing/2014/main" id="{E5DD2504-B1FF-4F55-B4FA-4AEA19FF2DD8}"/>
              </a:ext>
            </a:extLst>
          </p:cNvPr>
          <p:cNvSpPr/>
          <p:nvPr/>
        </p:nvSpPr>
        <p:spPr>
          <a:xfrm>
            <a:off x="657998" y="4047684"/>
            <a:ext cx="696697" cy="621324"/>
          </a:xfrm>
          <a:prstGeom prst="rect">
            <a:avLst/>
          </a:prstGeom>
          <a:noFill/>
        </p:spPr>
        <p:txBody>
          <a:bodyPr wrap="square" lIns="91440" tIns="45720" rIns="91440" bIns="45720">
            <a:spAutoFit/>
          </a:bodyPr>
          <a:lstStyle/>
          <a:p>
            <a:pPr>
              <a:lnSpc>
                <a:spcPct val="150000"/>
              </a:lnSpc>
            </a:pPr>
            <a:r>
              <a:rPr lang="en-US" sz="2500" b="1" dirty="0" smtClean="0">
                <a:latin typeface="Nunito Sans" panose="00000500000000000000" pitchFamily="2" charset="0"/>
              </a:rPr>
              <a:t>C)</a:t>
            </a:r>
            <a:endParaRPr lang="en-US" sz="2500" b="1" dirty="0">
              <a:latin typeface="Nunito Sans" panose="00000500000000000000" pitchFamily="2" charset="0"/>
            </a:endParaRPr>
          </a:p>
        </p:txBody>
      </p:sp>
      <p:sp>
        <p:nvSpPr>
          <p:cNvPr id="11" name="Rectangle 10">
            <a:extLst>
              <a:ext uri="{FF2B5EF4-FFF2-40B4-BE49-F238E27FC236}">
                <a16:creationId xmlns:a16="http://schemas.microsoft.com/office/drawing/2014/main" id="{72143B70-2774-4C1B-BA6C-0E2C89AD6E8B}"/>
              </a:ext>
            </a:extLst>
          </p:cNvPr>
          <p:cNvSpPr/>
          <p:nvPr/>
        </p:nvSpPr>
        <p:spPr>
          <a:xfrm>
            <a:off x="647791" y="4622444"/>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D</a:t>
            </a:r>
            <a:r>
              <a:rPr lang="en-US" sz="2500" b="1" dirty="0" smtClean="0">
                <a:latin typeface="Nunito Sans" panose="00000500000000000000" pitchFamily="2" charset="0"/>
              </a:rPr>
              <a:t>)</a:t>
            </a:r>
            <a:endParaRPr lang="en-US" sz="2500" b="1" dirty="0">
              <a:latin typeface="Nunito Sans" panose="00000500000000000000" pitchFamily="2" charset="0"/>
            </a:endParaRPr>
          </a:p>
        </p:txBody>
      </p:sp>
      <p:sp>
        <p:nvSpPr>
          <p:cNvPr id="12" name="Rectangle 11">
            <a:extLst>
              <a:ext uri="{FF2B5EF4-FFF2-40B4-BE49-F238E27FC236}">
                <a16:creationId xmlns:a16="http://schemas.microsoft.com/office/drawing/2014/main" id="{116C2E0D-93FB-4ADC-BC2B-83DFED946B7A}"/>
              </a:ext>
            </a:extLst>
          </p:cNvPr>
          <p:cNvSpPr/>
          <p:nvPr/>
        </p:nvSpPr>
        <p:spPr>
          <a:xfrm>
            <a:off x="1456098" y="4047684"/>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30%</a:t>
            </a:r>
          </a:p>
        </p:txBody>
      </p:sp>
      <p:sp>
        <p:nvSpPr>
          <p:cNvPr id="13" name="Rectangle 12">
            <a:extLst>
              <a:ext uri="{FF2B5EF4-FFF2-40B4-BE49-F238E27FC236}">
                <a16:creationId xmlns:a16="http://schemas.microsoft.com/office/drawing/2014/main" id="{F62FDC11-1E2D-428B-8217-CF9104F9B6D7}"/>
              </a:ext>
            </a:extLst>
          </p:cNvPr>
          <p:cNvSpPr/>
          <p:nvPr/>
        </p:nvSpPr>
        <p:spPr>
          <a:xfrm>
            <a:off x="1445891" y="4622444"/>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19.4%</a:t>
            </a:r>
          </a:p>
        </p:txBody>
      </p:sp>
      <p:pic>
        <p:nvPicPr>
          <p:cNvPr id="17" name="Picture 2" descr="http://i1.facenow.in/modules/emanager/ques/img/tmp_a516a87cfcaef229487b342c437fe2b95f71176628600.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680850" y="1953333"/>
            <a:ext cx="4191000" cy="39697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1526132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05EFE211-1D0D-4979-87E6-8967C2913C04}"/>
              </a:ext>
            </a:extLst>
          </p:cNvPr>
          <p:cNvSpPr txBox="1"/>
          <p:nvPr/>
        </p:nvSpPr>
        <p:spPr>
          <a:xfrm>
            <a:off x="642479" y="1156906"/>
            <a:ext cx="10907041" cy="861774"/>
          </a:xfrm>
          <a:prstGeom prst="rect">
            <a:avLst/>
          </a:prstGeom>
          <a:noFill/>
        </p:spPr>
        <p:txBody>
          <a:bodyPr wrap="square" rtlCol="0">
            <a:spAutoFit/>
          </a:bodyPr>
          <a:lstStyle/>
          <a:p>
            <a:pPr algn="just"/>
            <a:r>
              <a:rPr lang="en-US" sz="2500" dirty="0">
                <a:latin typeface="Nunito Sans" panose="00000500000000000000" pitchFamily="2" charset="0"/>
              </a:rPr>
              <a:t>By what percentage is the sale of MRF bats greater than that of Puma bats?</a:t>
            </a:r>
          </a:p>
        </p:txBody>
      </p:sp>
      <p:sp>
        <p:nvSpPr>
          <p:cNvPr id="4" name="Rectangle 3">
            <a:extLst>
              <a:ext uri="{FF2B5EF4-FFF2-40B4-BE49-F238E27FC236}">
                <a16:creationId xmlns:a16="http://schemas.microsoft.com/office/drawing/2014/main" id="{E5DD2504-B1FF-4F55-B4FA-4AEA19FF2DD8}"/>
              </a:ext>
            </a:extLst>
          </p:cNvPr>
          <p:cNvSpPr/>
          <p:nvPr/>
        </p:nvSpPr>
        <p:spPr>
          <a:xfrm>
            <a:off x="657998" y="2895600"/>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A)</a:t>
            </a:r>
          </a:p>
        </p:txBody>
      </p:sp>
      <p:sp>
        <p:nvSpPr>
          <p:cNvPr id="16" name="Rectangle 15">
            <a:extLst>
              <a:ext uri="{FF2B5EF4-FFF2-40B4-BE49-F238E27FC236}">
                <a16:creationId xmlns:a16="http://schemas.microsoft.com/office/drawing/2014/main" id="{72143B70-2774-4C1B-BA6C-0E2C89AD6E8B}"/>
              </a:ext>
            </a:extLst>
          </p:cNvPr>
          <p:cNvSpPr/>
          <p:nvPr/>
        </p:nvSpPr>
        <p:spPr>
          <a:xfrm>
            <a:off x="647791" y="3470360"/>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B)</a:t>
            </a:r>
          </a:p>
        </p:txBody>
      </p:sp>
      <p:sp>
        <p:nvSpPr>
          <p:cNvPr id="23" name="Rectangle 22">
            <a:extLst>
              <a:ext uri="{FF2B5EF4-FFF2-40B4-BE49-F238E27FC236}">
                <a16:creationId xmlns:a16="http://schemas.microsoft.com/office/drawing/2014/main" id="{116C2E0D-93FB-4ADC-BC2B-83DFED946B7A}"/>
              </a:ext>
            </a:extLst>
          </p:cNvPr>
          <p:cNvSpPr/>
          <p:nvPr/>
        </p:nvSpPr>
        <p:spPr>
          <a:xfrm>
            <a:off x="1456098" y="2895600"/>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19.4%</a:t>
            </a:r>
          </a:p>
        </p:txBody>
      </p:sp>
      <p:sp>
        <p:nvSpPr>
          <p:cNvPr id="24" name="Rectangle 23">
            <a:extLst>
              <a:ext uri="{FF2B5EF4-FFF2-40B4-BE49-F238E27FC236}">
                <a16:creationId xmlns:a16="http://schemas.microsoft.com/office/drawing/2014/main" id="{F62FDC11-1E2D-428B-8217-CF9104F9B6D7}"/>
              </a:ext>
            </a:extLst>
          </p:cNvPr>
          <p:cNvSpPr/>
          <p:nvPr/>
        </p:nvSpPr>
        <p:spPr>
          <a:xfrm>
            <a:off x="1445891" y="3470360"/>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25%</a:t>
            </a:r>
          </a:p>
        </p:txBody>
      </p:sp>
      <p:sp>
        <p:nvSpPr>
          <p:cNvPr id="19" name="Rectangle 18">
            <a:extLst>
              <a:ext uri="{FF2B5EF4-FFF2-40B4-BE49-F238E27FC236}">
                <a16:creationId xmlns:a16="http://schemas.microsoft.com/office/drawing/2014/main" id="{BC5E04D4-0543-4484-B3B6-0DDB2FCDCEA4}"/>
              </a:ext>
            </a:extLst>
          </p:cNvPr>
          <p:cNvSpPr/>
          <p:nvPr/>
        </p:nvSpPr>
        <p:spPr>
          <a:xfrm>
            <a:off x="0" y="0"/>
            <a:ext cx="12192000" cy="883618"/>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8D2B7F5C-7E52-4144-8109-FAA3BD7AA776}"/>
              </a:ext>
            </a:extLst>
          </p:cNvPr>
          <p:cNvSpPr txBox="1"/>
          <p:nvPr/>
        </p:nvSpPr>
        <p:spPr>
          <a:xfrm>
            <a:off x="3890150" y="228600"/>
            <a:ext cx="7772400" cy="830997"/>
          </a:xfrm>
          <a:prstGeom prst="rect">
            <a:avLst/>
          </a:prstGeom>
          <a:noFill/>
        </p:spPr>
        <p:txBody>
          <a:bodyPr wrap="square" rtlCol="0">
            <a:spAutoFit/>
          </a:bodyPr>
          <a:lstStyle/>
          <a:p>
            <a:pPr algn="r"/>
            <a:r>
              <a:rPr lang="en-US" sz="4800" b="1" dirty="0" smtClean="0">
                <a:solidFill>
                  <a:schemeClr val="bg1"/>
                </a:solidFill>
                <a:latin typeface="Nunito Sans" panose="00000500000000000000" pitchFamily="2" charset="0"/>
              </a:rPr>
              <a:t>Question 10</a:t>
            </a:r>
            <a:endParaRPr lang="en-US" sz="4800" b="1" dirty="0">
              <a:solidFill>
                <a:schemeClr val="bg1"/>
              </a:solidFill>
              <a:latin typeface="Nunito Sans" panose="00000500000000000000" pitchFamily="2" charset="0"/>
            </a:endParaRPr>
          </a:p>
        </p:txBody>
      </p:sp>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74352" y="6099048"/>
            <a:ext cx="1989410" cy="429768"/>
          </a:xfrm>
          <a:prstGeom prst="rect">
            <a:avLst/>
          </a:prstGeom>
        </p:spPr>
      </p:pic>
      <p:sp>
        <p:nvSpPr>
          <p:cNvPr id="10" name="Rectangle 9">
            <a:extLst>
              <a:ext uri="{FF2B5EF4-FFF2-40B4-BE49-F238E27FC236}">
                <a16:creationId xmlns:a16="http://schemas.microsoft.com/office/drawing/2014/main" id="{E5DD2504-B1FF-4F55-B4FA-4AEA19FF2DD8}"/>
              </a:ext>
            </a:extLst>
          </p:cNvPr>
          <p:cNvSpPr/>
          <p:nvPr/>
        </p:nvSpPr>
        <p:spPr>
          <a:xfrm>
            <a:off x="657998" y="4047684"/>
            <a:ext cx="696697" cy="621324"/>
          </a:xfrm>
          <a:prstGeom prst="rect">
            <a:avLst/>
          </a:prstGeom>
          <a:noFill/>
        </p:spPr>
        <p:txBody>
          <a:bodyPr wrap="square" lIns="91440" tIns="45720" rIns="91440" bIns="45720">
            <a:spAutoFit/>
          </a:bodyPr>
          <a:lstStyle/>
          <a:p>
            <a:pPr>
              <a:lnSpc>
                <a:spcPct val="150000"/>
              </a:lnSpc>
            </a:pPr>
            <a:r>
              <a:rPr lang="en-US" sz="2500" b="1" dirty="0" smtClean="0">
                <a:latin typeface="Nunito Sans" panose="00000500000000000000" pitchFamily="2" charset="0"/>
              </a:rPr>
              <a:t>C)</a:t>
            </a:r>
            <a:endParaRPr lang="en-US" sz="2500" b="1" dirty="0">
              <a:latin typeface="Nunito Sans" panose="00000500000000000000" pitchFamily="2" charset="0"/>
            </a:endParaRPr>
          </a:p>
        </p:txBody>
      </p:sp>
      <p:sp>
        <p:nvSpPr>
          <p:cNvPr id="11" name="Rectangle 10">
            <a:extLst>
              <a:ext uri="{FF2B5EF4-FFF2-40B4-BE49-F238E27FC236}">
                <a16:creationId xmlns:a16="http://schemas.microsoft.com/office/drawing/2014/main" id="{72143B70-2774-4C1B-BA6C-0E2C89AD6E8B}"/>
              </a:ext>
            </a:extLst>
          </p:cNvPr>
          <p:cNvSpPr/>
          <p:nvPr/>
        </p:nvSpPr>
        <p:spPr>
          <a:xfrm>
            <a:off x="647791" y="4622444"/>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D</a:t>
            </a:r>
            <a:r>
              <a:rPr lang="en-US" sz="2500" b="1" dirty="0" smtClean="0">
                <a:latin typeface="Nunito Sans" panose="00000500000000000000" pitchFamily="2" charset="0"/>
              </a:rPr>
              <a:t>)</a:t>
            </a:r>
            <a:endParaRPr lang="en-US" sz="2500" b="1" dirty="0">
              <a:latin typeface="Nunito Sans" panose="00000500000000000000" pitchFamily="2" charset="0"/>
            </a:endParaRPr>
          </a:p>
        </p:txBody>
      </p:sp>
      <p:sp>
        <p:nvSpPr>
          <p:cNvPr id="12" name="Rectangle 11">
            <a:extLst>
              <a:ext uri="{FF2B5EF4-FFF2-40B4-BE49-F238E27FC236}">
                <a16:creationId xmlns:a16="http://schemas.microsoft.com/office/drawing/2014/main" id="{116C2E0D-93FB-4ADC-BC2B-83DFED946B7A}"/>
              </a:ext>
            </a:extLst>
          </p:cNvPr>
          <p:cNvSpPr/>
          <p:nvPr/>
        </p:nvSpPr>
        <p:spPr>
          <a:xfrm>
            <a:off x="1456098" y="4047684"/>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29.4%</a:t>
            </a:r>
          </a:p>
        </p:txBody>
      </p:sp>
      <p:sp>
        <p:nvSpPr>
          <p:cNvPr id="13" name="Rectangle 12">
            <a:extLst>
              <a:ext uri="{FF2B5EF4-FFF2-40B4-BE49-F238E27FC236}">
                <a16:creationId xmlns:a16="http://schemas.microsoft.com/office/drawing/2014/main" id="{F62FDC11-1E2D-428B-8217-CF9104F9B6D7}"/>
              </a:ext>
            </a:extLst>
          </p:cNvPr>
          <p:cNvSpPr/>
          <p:nvPr/>
        </p:nvSpPr>
        <p:spPr>
          <a:xfrm>
            <a:off x="1445891" y="4622444"/>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50%</a:t>
            </a:r>
          </a:p>
        </p:txBody>
      </p:sp>
      <p:pic>
        <p:nvPicPr>
          <p:cNvPr id="17" name="Picture 2" descr="http://i1.facenow.in/modules/emanager/ques/img/tmp_a516a87cfcaef229487b342c437fe2b95f71176628600.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680850" y="1953333"/>
            <a:ext cx="4191000" cy="39697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1310683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05EFE211-1D0D-4979-87E6-8967C2913C04}"/>
              </a:ext>
            </a:extLst>
          </p:cNvPr>
          <p:cNvSpPr txBox="1"/>
          <p:nvPr/>
        </p:nvSpPr>
        <p:spPr>
          <a:xfrm>
            <a:off x="642479" y="1156906"/>
            <a:ext cx="10907041" cy="1631216"/>
          </a:xfrm>
          <a:prstGeom prst="rect">
            <a:avLst/>
          </a:prstGeom>
          <a:noFill/>
        </p:spPr>
        <p:txBody>
          <a:bodyPr wrap="square" rtlCol="0">
            <a:spAutoFit/>
          </a:bodyPr>
          <a:lstStyle/>
          <a:p>
            <a:pPr algn="just"/>
            <a:r>
              <a:rPr lang="en-US" sz="2500" b="1" dirty="0">
                <a:latin typeface="Nunito Sans" panose="00000500000000000000" pitchFamily="2" charset="0"/>
              </a:rPr>
              <a:t>Direction for questions: </a:t>
            </a:r>
          </a:p>
          <a:p>
            <a:pPr algn="just"/>
            <a:r>
              <a:rPr lang="en-US" sz="2500" dirty="0">
                <a:latin typeface="Nunito Sans" panose="00000500000000000000" pitchFamily="2" charset="0"/>
              </a:rPr>
              <a:t>The sales of different cricket bats in 2009 and 2014 are shown in the following bar graph.</a:t>
            </a:r>
          </a:p>
          <a:p>
            <a:pPr algn="just"/>
            <a:r>
              <a:rPr lang="en-US" sz="2500" dirty="0">
                <a:latin typeface="Nunito Sans" panose="00000500000000000000" pitchFamily="2" charset="0"/>
              </a:rPr>
              <a:t>Chart: Sales of four different cricket bat brands in 2009 and 2014</a:t>
            </a:r>
          </a:p>
        </p:txBody>
      </p:sp>
      <p:sp>
        <p:nvSpPr>
          <p:cNvPr id="19" name="Rectangle 18">
            <a:extLst>
              <a:ext uri="{FF2B5EF4-FFF2-40B4-BE49-F238E27FC236}">
                <a16:creationId xmlns:a16="http://schemas.microsoft.com/office/drawing/2014/main" id="{BC5E04D4-0543-4484-B3B6-0DDB2FCDCEA4}"/>
              </a:ext>
            </a:extLst>
          </p:cNvPr>
          <p:cNvSpPr/>
          <p:nvPr/>
        </p:nvSpPr>
        <p:spPr>
          <a:xfrm>
            <a:off x="0" y="0"/>
            <a:ext cx="12192000" cy="883618"/>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8D2B7F5C-7E52-4144-8109-FAA3BD7AA776}"/>
              </a:ext>
            </a:extLst>
          </p:cNvPr>
          <p:cNvSpPr txBox="1"/>
          <p:nvPr/>
        </p:nvSpPr>
        <p:spPr>
          <a:xfrm>
            <a:off x="3890150" y="228600"/>
            <a:ext cx="7772400" cy="830997"/>
          </a:xfrm>
          <a:prstGeom prst="rect">
            <a:avLst/>
          </a:prstGeom>
          <a:noFill/>
        </p:spPr>
        <p:txBody>
          <a:bodyPr wrap="square" rtlCol="0">
            <a:spAutoFit/>
          </a:bodyPr>
          <a:lstStyle/>
          <a:p>
            <a:pPr algn="r"/>
            <a:r>
              <a:rPr lang="en-US" sz="4800" b="1" dirty="0" smtClean="0">
                <a:solidFill>
                  <a:schemeClr val="bg1"/>
                </a:solidFill>
                <a:latin typeface="Nunito Sans" panose="00000500000000000000" pitchFamily="2" charset="0"/>
              </a:rPr>
              <a:t>Question 11-13</a:t>
            </a:r>
            <a:endParaRPr lang="en-US" sz="4800" b="1" dirty="0">
              <a:solidFill>
                <a:schemeClr val="bg1"/>
              </a:solidFill>
              <a:latin typeface="Nunito Sans" panose="00000500000000000000" pitchFamily="2" charset="0"/>
            </a:endParaRPr>
          </a:p>
        </p:txBody>
      </p:sp>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74352" y="6099048"/>
            <a:ext cx="1989410" cy="429768"/>
          </a:xfrm>
          <a:prstGeom prst="rect">
            <a:avLst/>
          </a:prstGeom>
        </p:spPr>
      </p:pic>
      <p:pic>
        <p:nvPicPr>
          <p:cNvPr id="12290" name="Picture 2" descr="http://i1.facenow.in/modules/emanager/ques/img/tmp_a516a87cfcaef229487b342c437fe2b95f7921395574.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39164" y="2876722"/>
            <a:ext cx="6376036" cy="38631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6565456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05EFE211-1D0D-4979-87E6-8967C2913C04}"/>
              </a:ext>
            </a:extLst>
          </p:cNvPr>
          <p:cNvSpPr txBox="1"/>
          <p:nvPr/>
        </p:nvSpPr>
        <p:spPr>
          <a:xfrm>
            <a:off x="642479" y="1156906"/>
            <a:ext cx="10907041" cy="477054"/>
          </a:xfrm>
          <a:prstGeom prst="rect">
            <a:avLst/>
          </a:prstGeom>
          <a:noFill/>
        </p:spPr>
        <p:txBody>
          <a:bodyPr wrap="square" rtlCol="0">
            <a:spAutoFit/>
          </a:bodyPr>
          <a:lstStyle/>
          <a:p>
            <a:pPr algn="just"/>
            <a:r>
              <a:rPr lang="en-US" sz="2500" dirty="0">
                <a:latin typeface="Nunito Sans" panose="00000500000000000000" pitchFamily="2" charset="0"/>
              </a:rPr>
              <a:t>What is the average sales of different cricket bats sold in the year 2009?</a:t>
            </a:r>
          </a:p>
        </p:txBody>
      </p:sp>
      <p:sp>
        <p:nvSpPr>
          <p:cNvPr id="4" name="Rectangle 3">
            <a:extLst>
              <a:ext uri="{FF2B5EF4-FFF2-40B4-BE49-F238E27FC236}">
                <a16:creationId xmlns:a16="http://schemas.microsoft.com/office/drawing/2014/main" id="{E5DD2504-B1FF-4F55-B4FA-4AEA19FF2DD8}"/>
              </a:ext>
            </a:extLst>
          </p:cNvPr>
          <p:cNvSpPr/>
          <p:nvPr/>
        </p:nvSpPr>
        <p:spPr>
          <a:xfrm>
            <a:off x="657998" y="2895600"/>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A)</a:t>
            </a:r>
          </a:p>
        </p:txBody>
      </p:sp>
      <p:sp>
        <p:nvSpPr>
          <p:cNvPr id="16" name="Rectangle 15">
            <a:extLst>
              <a:ext uri="{FF2B5EF4-FFF2-40B4-BE49-F238E27FC236}">
                <a16:creationId xmlns:a16="http://schemas.microsoft.com/office/drawing/2014/main" id="{72143B70-2774-4C1B-BA6C-0E2C89AD6E8B}"/>
              </a:ext>
            </a:extLst>
          </p:cNvPr>
          <p:cNvSpPr/>
          <p:nvPr/>
        </p:nvSpPr>
        <p:spPr>
          <a:xfrm>
            <a:off x="647791" y="3470360"/>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B)</a:t>
            </a:r>
          </a:p>
        </p:txBody>
      </p:sp>
      <p:sp>
        <p:nvSpPr>
          <p:cNvPr id="23" name="Rectangle 22">
            <a:extLst>
              <a:ext uri="{FF2B5EF4-FFF2-40B4-BE49-F238E27FC236}">
                <a16:creationId xmlns:a16="http://schemas.microsoft.com/office/drawing/2014/main" id="{116C2E0D-93FB-4ADC-BC2B-83DFED946B7A}"/>
              </a:ext>
            </a:extLst>
          </p:cNvPr>
          <p:cNvSpPr/>
          <p:nvPr/>
        </p:nvSpPr>
        <p:spPr>
          <a:xfrm>
            <a:off x="1456098" y="2895600"/>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1600</a:t>
            </a:r>
          </a:p>
        </p:txBody>
      </p:sp>
      <p:sp>
        <p:nvSpPr>
          <p:cNvPr id="24" name="Rectangle 23">
            <a:extLst>
              <a:ext uri="{FF2B5EF4-FFF2-40B4-BE49-F238E27FC236}">
                <a16:creationId xmlns:a16="http://schemas.microsoft.com/office/drawing/2014/main" id="{F62FDC11-1E2D-428B-8217-CF9104F9B6D7}"/>
              </a:ext>
            </a:extLst>
          </p:cNvPr>
          <p:cNvSpPr/>
          <p:nvPr/>
        </p:nvSpPr>
        <p:spPr>
          <a:xfrm>
            <a:off x="1445891" y="3470360"/>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600</a:t>
            </a:r>
          </a:p>
        </p:txBody>
      </p:sp>
      <p:sp>
        <p:nvSpPr>
          <p:cNvPr id="19" name="Rectangle 18">
            <a:extLst>
              <a:ext uri="{FF2B5EF4-FFF2-40B4-BE49-F238E27FC236}">
                <a16:creationId xmlns:a16="http://schemas.microsoft.com/office/drawing/2014/main" id="{BC5E04D4-0543-4484-B3B6-0DDB2FCDCEA4}"/>
              </a:ext>
            </a:extLst>
          </p:cNvPr>
          <p:cNvSpPr/>
          <p:nvPr/>
        </p:nvSpPr>
        <p:spPr>
          <a:xfrm>
            <a:off x="0" y="0"/>
            <a:ext cx="12192000" cy="883618"/>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8D2B7F5C-7E52-4144-8109-FAA3BD7AA776}"/>
              </a:ext>
            </a:extLst>
          </p:cNvPr>
          <p:cNvSpPr txBox="1"/>
          <p:nvPr/>
        </p:nvSpPr>
        <p:spPr>
          <a:xfrm>
            <a:off x="3890150" y="228600"/>
            <a:ext cx="7772400" cy="830997"/>
          </a:xfrm>
          <a:prstGeom prst="rect">
            <a:avLst/>
          </a:prstGeom>
          <a:noFill/>
        </p:spPr>
        <p:txBody>
          <a:bodyPr wrap="square" rtlCol="0">
            <a:spAutoFit/>
          </a:bodyPr>
          <a:lstStyle/>
          <a:p>
            <a:pPr algn="r"/>
            <a:r>
              <a:rPr lang="en-US" sz="4800" b="1" dirty="0" smtClean="0">
                <a:solidFill>
                  <a:schemeClr val="bg1"/>
                </a:solidFill>
                <a:latin typeface="Nunito Sans" panose="00000500000000000000" pitchFamily="2" charset="0"/>
              </a:rPr>
              <a:t>Question 11</a:t>
            </a:r>
            <a:endParaRPr lang="en-US" sz="4800" b="1" dirty="0">
              <a:solidFill>
                <a:schemeClr val="bg1"/>
              </a:solidFill>
              <a:latin typeface="Nunito Sans" panose="00000500000000000000" pitchFamily="2" charset="0"/>
            </a:endParaRPr>
          </a:p>
        </p:txBody>
      </p:sp>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74352" y="6099048"/>
            <a:ext cx="1989410" cy="429768"/>
          </a:xfrm>
          <a:prstGeom prst="rect">
            <a:avLst/>
          </a:prstGeom>
        </p:spPr>
      </p:pic>
      <p:sp>
        <p:nvSpPr>
          <p:cNvPr id="10" name="Rectangle 9">
            <a:extLst>
              <a:ext uri="{FF2B5EF4-FFF2-40B4-BE49-F238E27FC236}">
                <a16:creationId xmlns:a16="http://schemas.microsoft.com/office/drawing/2014/main" id="{E5DD2504-B1FF-4F55-B4FA-4AEA19FF2DD8}"/>
              </a:ext>
            </a:extLst>
          </p:cNvPr>
          <p:cNvSpPr/>
          <p:nvPr/>
        </p:nvSpPr>
        <p:spPr>
          <a:xfrm>
            <a:off x="657998" y="4047684"/>
            <a:ext cx="696697" cy="621324"/>
          </a:xfrm>
          <a:prstGeom prst="rect">
            <a:avLst/>
          </a:prstGeom>
          <a:noFill/>
        </p:spPr>
        <p:txBody>
          <a:bodyPr wrap="square" lIns="91440" tIns="45720" rIns="91440" bIns="45720">
            <a:spAutoFit/>
          </a:bodyPr>
          <a:lstStyle/>
          <a:p>
            <a:pPr>
              <a:lnSpc>
                <a:spcPct val="150000"/>
              </a:lnSpc>
            </a:pPr>
            <a:r>
              <a:rPr lang="en-US" sz="2500" b="1" dirty="0" smtClean="0">
                <a:latin typeface="Nunito Sans" panose="00000500000000000000" pitchFamily="2" charset="0"/>
              </a:rPr>
              <a:t>C)</a:t>
            </a:r>
            <a:endParaRPr lang="en-US" sz="2500" b="1" dirty="0">
              <a:latin typeface="Nunito Sans" panose="00000500000000000000" pitchFamily="2" charset="0"/>
            </a:endParaRPr>
          </a:p>
        </p:txBody>
      </p:sp>
      <p:sp>
        <p:nvSpPr>
          <p:cNvPr id="11" name="Rectangle 10">
            <a:extLst>
              <a:ext uri="{FF2B5EF4-FFF2-40B4-BE49-F238E27FC236}">
                <a16:creationId xmlns:a16="http://schemas.microsoft.com/office/drawing/2014/main" id="{72143B70-2774-4C1B-BA6C-0E2C89AD6E8B}"/>
              </a:ext>
            </a:extLst>
          </p:cNvPr>
          <p:cNvSpPr/>
          <p:nvPr/>
        </p:nvSpPr>
        <p:spPr>
          <a:xfrm>
            <a:off x="647791" y="4622444"/>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D</a:t>
            </a:r>
            <a:r>
              <a:rPr lang="en-US" sz="2500" b="1" dirty="0" smtClean="0">
                <a:latin typeface="Nunito Sans" panose="00000500000000000000" pitchFamily="2" charset="0"/>
              </a:rPr>
              <a:t>)</a:t>
            </a:r>
            <a:endParaRPr lang="en-US" sz="2500" b="1" dirty="0">
              <a:latin typeface="Nunito Sans" panose="00000500000000000000" pitchFamily="2" charset="0"/>
            </a:endParaRPr>
          </a:p>
        </p:txBody>
      </p:sp>
      <p:sp>
        <p:nvSpPr>
          <p:cNvPr id="12" name="Rectangle 11">
            <a:extLst>
              <a:ext uri="{FF2B5EF4-FFF2-40B4-BE49-F238E27FC236}">
                <a16:creationId xmlns:a16="http://schemas.microsoft.com/office/drawing/2014/main" id="{116C2E0D-93FB-4ADC-BC2B-83DFED946B7A}"/>
              </a:ext>
            </a:extLst>
          </p:cNvPr>
          <p:cNvSpPr/>
          <p:nvPr/>
        </p:nvSpPr>
        <p:spPr>
          <a:xfrm>
            <a:off x="1456098" y="4047684"/>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400</a:t>
            </a:r>
          </a:p>
        </p:txBody>
      </p:sp>
      <p:sp>
        <p:nvSpPr>
          <p:cNvPr id="13" name="Rectangle 12">
            <a:extLst>
              <a:ext uri="{FF2B5EF4-FFF2-40B4-BE49-F238E27FC236}">
                <a16:creationId xmlns:a16="http://schemas.microsoft.com/office/drawing/2014/main" id="{F62FDC11-1E2D-428B-8217-CF9104F9B6D7}"/>
              </a:ext>
            </a:extLst>
          </p:cNvPr>
          <p:cNvSpPr/>
          <p:nvPr/>
        </p:nvSpPr>
        <p:spPr>
          <a:xfrm>
            <a:off x="1445891" y="4622444"/>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500</a:t>
            </a:r>
          </a:p>
        </p:txBody>
      </p:sp>
      <p:pic>
        <p:nvPicPr>
          <p:cNvPr id="15" name="Picture 2" descr="http://i1.facenow.in/modules/emanager/ques/img/tmp_a516a87cfcaef229487b342c437fe2b95f7921395574.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68172" y="2055043"/>
            <a:ext cx="6376036" cy="38631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9015989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05EFE211-1D0D-4979-87E6-8967C2913C04}"/>
              </a:ext>
            </a:extLst>
          </p:cNvPr>
          <p:cNvSpPr txBox="1"/>
          <p:nvPr/>
        </p:nvSpPr>
        <p:spPr>
          <a:xfrm>
            <a:off x="642479" y="1156906"/>
            <a:ext cx="10907041" cy="477054"/>
          </a:xfrm>
          <a:prstGeom prst="rect">
            <a:avLst/>
          </a:prstGeom>
          <a:noFill/>
        </p:spPr>
        <p:txBody>
          <a:bodyPr wrap="square" rtlCol="0">
            <a:spAutoFit/>
          </a:bodyPr>
          <a:lstStyle/>
          <a:p>
            <a:pPr algn="just"/>
            <a:r>
              <a:rPr lang="en-US" sz="2500" dirty="0">
                <a:latin typeface="Nunito Sans" panose="00000500000000000000" pitchFamily="2" charset="0"/>
              </a:rPr>
              <a:t>Find the percentage increase in the sales of MRF bats in 2014 over 2009.</a:t>
            </a:r>
          </a:p>
        </p:txBody>
      </p:sp>
      <p:sp>
        <p:nvSpPr>
          <p:cNvPr id="4" name="Rectangle 3">
            <a:extLst>
              <a:ext uri="{FF2B5EF4-FFF2-40B4-BE49-F238E27FC236}">
                <a16:creationId xmlns:a16="http://schemas.microsoft.com/office/drawing/2014/main" id="{E5DD2504-B1FF-4F55-B4FA-4AEA19FF2DD8}"/>
              </a:ext>
            </a:extLst>
          </p:cNvPr>
          <p:cNvSpPr/>
          <p:nvPr/>
        </p:nvSpPr>
        <p:spPr>
          <a:xfrm>
            <a:off x="657998" y="2895600"/>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A)</a:t>
            </a:r>
          </a:p>
        </p:txBody>
      </p:sp>
      <p:sp>
        <p:nvSpPr>
          <p:cNvPr id="16" name="Rectangle 15">
            <a:extLst>
              <a:ext uri="{FF2B5EF4-FFF2-40B4-BE49-F238E27FC236}">
                <a16:creationId xmlns:a16="http://schemas.microsoft.com/office/drawing/2014/main" id="{72143B70-2774-4C1B-BA6C-0E2C89AD6E8B}"/>
              </a:ext>
            </a:extLst>
          </p:cNvPr>
          <p:cNvSpPr/>
          <p:nvPr/>
        </p:nvSpPr>
        <p:spPr>
          <a:xfrm>
            <a:off x="647791" y="3470360"/>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B)</a:t>
            </a:r>
          </a:p>
        </p:txBody>
      </p:sp>
      <p:sp>
        <p:nvSpPr>
          <p:cNvPr id="23" name="Rectangle 22">
            <a:extLst>
              <a:ext uri="{FF2B5EF4-FFF2-40B4-BE49-F238E27FC236}">
                <a16:creationId xmlns:a16="http://schemas.microsoft.com/office/drawing/2014/main" id="{116C2E0D-93FB-4ADC-BC2B-83DFED946B7A}"/>
              </a:ext>
            </a:extLst>
          </p:cNvPr>
          <p:cNvSpPr/>
          <p:nvPr/>
        </p:nvSpPr>
        <p:spPr>
          <a:xfrm>
            <a:off x="1456098" y="2895600"/>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60%</a:t>
            </a:r>
          </a:p>
        </p:txBody>
      </p:sp>
      <p:sp>
        <p:nvSpPr>
          <p:cNvPr id="24" name="Rectangle 23">
            <a:extLst>
              <a:ext uri="{FF2B5EF4-FFF2-40B4-BE49-F238E27FC236}">
                <a16:creationId xmlns:a16="http://schemas.microsoft.com/office/drawing/2014/main" id="{F62FDC11-1E2D-428B-8217-CF9104F9B6D7}"/>
              </a:ext>
            </a:extLst>
          </p:cNvPr>
          <p:cNvSpPr/>
          <p:nvPr/>
        </p:nvSpPr>
        <p:spPr>
          <a:xfrm>
            <a:off x="1445891" y="3470360"/>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6%</a:t>
            </a:r>
          </a:p>
        </p:txBody>
      </p:sp>
      <p:sp>
        <p:nvSpPr>
          <p:cNvPr id="19" name="Rectangle 18">
            <a:extLst>
              <a:ext uri="{FF2B5EF4-FFF2-40B4-BE49-F238E27FC236}">
                <a16:creationId xmlns:a16="http://schemas.microsoft.com/office/drawing/2014/main" id="{BC5E04D4-0543-4484-B3B6-0DDB2FCDCEA4}"/>
              </a:ext>
            </a:extLst>
          </p:cNvPr>
          <p:cNvSpPr/>
          <p:nvPr/>
        </p:nvSpPr>
        <p:spPr>
          <a:xfrm>
            <a:off x="0" y="0"/>
            <a:ext cx="12192000" cy="883618"/>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8D2B7F5C-7E52-4144-8109-FAA3BD7AA776}"/>
              </a:ext>
            </a:extLst>
          </p:cNvPr>
          <p:cNvSpPr txBox="1"/>
          <p:nvPr/>
        </p:nvSpPr>
        <p:spPr>
          <a:xfrm>
            <a:off x="3890150" y="228600"/>
            <a:ext cx="7772400" cy="830997"/>
          </a:xfrm>
          <a:prstGeom prst="rect">
            <a:avLst/>
          </a:prstGeom>
          <a:noFill/>
        </p:spPr>
        <p:txBody>
          <a:bodyPr wrap="square" rtlCol="0">
            <a:spAutoFit/>
          </a:bodyPr>
          <a:lstStyle/>
          <a:p>
            <a:pPr algn="r"/>
            <a:r>
              <a:rPr lang="en-US" sz="4800" b="1" dirty="0" smtClean="0">
                <a:solidFill>
                  <a:schemeClr val="bg1"/>
                </a:solidFill>
                <a:latin typeface="Nunito Sans" panose="00000500000000000000" pitchFamily="2" charset="0"/>
              </a:rPr>
              <a:t>Question 12</a:t>
            </a:r>
            <a:endParaRPr lang="en-US" sz="4800" b="1" dirty="0">
              <a:solidFill>
                <a:schemeClr val="bg1"/>
              </a:solidFill>
              <a:latin typeface="Nunito Sans" panose="00000500000000000000" pitchFamily="2" charset="0"/>
            </a:endParaRPr>
          </a:p>
        </p:txBody>
      </p:sp>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74352" y="6099048"/>
            <a:ext cx="1989410" cy="429768"/>
          </a:xfrm>
          <a:prstGeom prst="rect">
            <a:avLst/>
          </a:prstGeom>
        </p:spPr>
      </p:pic>
      <p:sp>
        <p:nvSpPr>
          <p:cNvPr id="10" name="Rectangle 9">
            <a:extLst>
              <a:ext uri="{FF2B5EF4-FFF2-40B4-BE49-F238E27FC236}">
                <a16:creationId xmlns:a16="http://schemas.microsoft.com/office/drawing/2014/main" id="{E5DD2504-B1FF-4F55-B4FA-4AEA19FF2DD8}"/>
              </a:ext>
            </a:extLst>
          </p:cNvPr>
          <p:cNvSpPr/>
          <p:nvPr/>
        </p:nvSpPr>
        <p:spPr>
          <a:xfrm>
            <a:off x="657998" y="4047684"/>
            <a:ext cx="696697" cy="621324"/>
          </a:xfrm>
          <a:prstGeom prst="rect">
            <a:avLst/>
          </a:prstGeom>
          <a:noFill/>
        </p:spPr>
        <p:txBody>
          <a:bodyPr wrap="square" lIns="91440" tIns="45720" rIns="91440" bIns="45720">
            <a:spAutoFit/>
          </a:bodyPr>
          <a:lstStyle/>
          <a:p>
            <a:pPr>
              <a:lnSpc>
                <a:spcPct val="150000"/>
              </a:lnSpc>
            </a:pPr>
            <a:r>
              <a:rPr lang="en-US" sz="2500" b="1" dirty="0" smtClean="0">
                <a:latin typeface="Nunito Sans" panose="00000500000000000000" pitchFamily="2" charset="0"/>
              </a:rPr>
              <a:t>C)</a:t>
            </a:r>
            <a:endParaRPr lang="en-US" sz="2500" b="1" dirty="0">
              <a:latin typeface="Nunito Sans" panose="00000500000000000000" pitchFamily="2" charset="0"/>
            </a:endParaRPr>
          </a:p>
        </p:txBody>
      </p:sp>
      <p:sp>
        <p:nvSpPr>
          <p:cNvPr id="11" name="Rectangle 10">
            <a:extLst>
              <a:ext uri="{FF2B5EF4-FFF2-40B4-BE49-F238E27FC236}">
                <a16:creationId xmlns:a16="http://schemas.microsoft.com/office/drawing/2014/main" id="{72143B70-2774-4C1B-BA6C-0E2C89AD6E8B}"/>
              </a:ext>
            </a:extLst>
          </p:cNvPr>
          <p:cNvSpPr/>
          <p:nvPr/>
        </p:nvSpPr>
        <p:spPr>
          <a:xfrm>
            <a:off x="647791" y="4622444"/>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D</a:t>
            </a:r>
            <a:r>
              <a:rPr lang="en-US" sz="2500" b="1" dirty="0" smtClean="0">
                <a:latin typeface="Nunito Sans" panose="00000500000000000000" pitchFamily="2" charset="0"/>
              </a:rPr>
              <a:t>)</a:t>
            </a:r>
            <a:endParaRPr lang="en-US" sz="2500" b="1" dirty="0">
              <a:latin typeface="Nunito Sans" panose="00000500000000000000" pitchFamily="2" charset="0"/>
            </a:endParaRPr>
          </a:p>
        </p:txBody>
      </p:sp>
      <p:sp>
        <p:nvSpPr>
          <p:cNvPr id="12" name="Rectangle 11">
            <a:extLst>
              <a:ext uri="{FF2B5EF4-FFF2-40B4-BE49-F238E27FC236}">
                <a16:creationId xmlns:a16="http://schemas.microsoft.com/office/drawing/2014/main" id="{116C2E0D-93FB-4ADC-BC2B-83DFED946B7A}"/>
              </a:ext>
            </a:extLst>
          </p:cNvPr>
          <p:cNvSpPr/>
          <p:nvPr/>
        </p:nvSpPr>
        <p:spPr>
          <a:xfrm>
            <a:off x="1456098" y="4047684"/>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30%</a:t>
            </a:r>
          </a:p>
        </p:txBody>
      </p:sp>
      <p:sp>
        <p:nvSpPr>
          <p:cNvPr id="13" name="Rectangle 12">
            <a:extLst>
              <a:ext uri="{FF2B5EF4-FFF2-40B4-BE49-F238E27FC236}">
                <a16:creationId xmlns:a16="http://schemas.microsoft.com/office/drawing/2014/main" id="{F62FDC11-1E2D-428B-8217-CF9104F9B6D7}"/>
              </a:ext>
            </a:extLst>
          </p:cNvPr>
          <p:cNvSpPr/>
          <p:nvPr/>
        </p:nvSpPr>
        <p:spPr>
          <a:xfrm>
            <a:off x="1445891" y="4622444"/>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0.6%</a:t>
            </a:r>
          </a:p>
        </p:txBody>
      </p:sp>
      <p:pic>
        <p:nvPicPr>
          <p:cNvPr id="15" name="Picture 2" descr="http://i1.facenow.in/modules/emanager/ques/img/tmp_a516a87cfcaef229487b342c437fe2b95f7921395574.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68172" y="2055043"/>
            <a:ext cx="6376036" cy="38631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516214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05EFE211-1D0D-4979-87E6-8967C2913C04}"/>
              </a:ext>
            </a:extLst>
          </p:cNvPr>
          <p:cNvSpPr txBox="1"/>
          <p:nvPr/>
        </p:nvSpPr>
        <p:spPr>
          <a:xfrm>
            <a:off x="642479" y="1156906"/>
            <a:ext cx="10907041" cy="861774"/>
          </a:xfrm>
          <a:prstGeom prst="rect">
            <a:avLst/>
          </a:prstGeom>
          <a:noFill/>
        </p:spPr>
        <p:txBody>
          <a:bodyPr wrap="square" rtlCol="0">
            <a:spAutoFit/>
          </a:bodyPr>
          <a:lstStyle/>
          <a:p>
            <a:pPr algn="just"/>
            <a:r>
              <a:rPr lang="en-US" sz="2500" dirty="0">
                <a:latin typeface="Nunito Sans" panose="00000500000000000000" pitchFamily="2" charset="0"/>
              </a:rPr>
              <a:t>From 2009 to 2014, which brand has seen the highest percentage change in sales?</a:t>
            </a:r>
          </a:p>
        </p:txBody>
      </p:sp>
      <p:sp>
        <p:nvSpPr>
          <p:cNvPr id="4" name="Rectangle 3">
            <a:extLst>
              <a:ext uri="{FF2B5EF4-FFF2-40B4-BE49-F238E27FC236}">
                <a16:creationId xmlns:a16="http://schemas.microsoft.com/office/drawing/2014/main" id="{E5DD2504-B1FF-4F55-B4FA-4AEA19FF2DD8}"/>
              </a:ext>
            </a:extLst>
          </p:cNvPr>
          <p:cNvSpPr/>
          <p:nvPr/>
        </p:nvSpPr>
        <p:spPr>
          <a:xfrm>
            <a:off x="657998" y="2895600"/>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A)</a:t>
            </a:r>
          </a:p>
        </p:txBody>
      </p:sp>
      <p:sp>
        <p:nvSpPr>
          <p:cNvPr id="16" name="Rectangle 15">
            <a:extLst>
              <a:ext uri="{FF2B5EF4-FFF2-40B4-BE49-F238E27FC236}">
                <a16:creationId xmlns:a16="http://schemas.microsoft.com/office/drawing/2014/main" id="{72143B70-2774-4C1B-BA6C-0E2C89AD6E8B}"/>
              </a:ext>
            </a:extLst>
          </p:cNvPr>
          <p:cNvSpPr/>
          <p:nvPr/>
        </p:nvSpPr>
        <p:spPr>
          <a:xfrm>
            <a:off x="647791" y="3470360"/>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B)</a:t>
            </a:r>
          </a:p>
        </p:txBody>
      </p:sp>
      <p:sp>
        <p:nvSpPr>
          <p:cNvPr id="23" name="Rectangle 22">
            <a:extLst>
              <a:ext uri="{FF2B5EF4-FFF2-40B4-BE49-F238E27FC236}">
                <a16:creationId xmlns:a16="http://schemas.microsoft.com/office/drawing/2014/main" id="{116C2E0D-93FB-4ADC-BC2B-83DFED946B7A}"/>
              </a:ext>
            </a:extLst>
          </p:cNvPr>
          <p:cNvSpPr/>
          <p:nvPr/>
        </p:nvSpPr>
        <p:spPr>
          <a:xfrm>
            <a:off x="1456098" y="2895600"/>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Puma</a:t>
            </a:r>
          </a:p>
        </p:txBody>
      </p:sp>
      <p:sp>
        <p:nvSpPr>
          <p:cNvPr id="24" name="Rectangle 23">
            <a:extLst>
              <a:ext uri="{FF2B5EF4-FFF2-40B4-BE49-F238E27FC236}">
                <a16:creationId xmlns:a16="http://schemas.microsoft.com/office/drawing/2014/main" id="{F62FDC11-1E2D-428B-8217-CF9104F9B6D7}"/>
              </a:ext>
            </a:extLst>
          </p:cNvPr>
          <p:cNvSpPr/>
          <p:nvPr/>
        </p:nvSpPr>
        <p:spPr>
          <a:xfrm>
            <a:off x="1445891" y="3470360"/>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Mongoose</a:t>
            </a:r>
          </a:p>
        </p:txBody>
      </p:sp>
      <p:sp>
        <p:nvSpPr>
          <p:cNvPr id="19" name="Rectangle 18">
            <a:extLst>
              <a:ext uri="{FF2B5EF4-FFF2-40B4-BE49-F238E27FC236}">
                <a16:creationId xmlns:a16="http://schemas.microsoft.com/office/drawing/2014/main" id="{BC5E04D4-0543-4484-B3B6-0DDB2FCDCEA4}"/>
              </a:ext>
            </a:extLst>
          </p:cNvPr>
          <p:cNvSpPr/>
          <p:nvPr/>
        </p:nvSpPr>
        <p:spPr>
          <a:xfrm>
            <a:off x="0" y="0"/>
            <a:ext cx="12192000" cy="883618"/>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8D2B7F5C-7E52-4144-8109-FAA3BD7AA776}"/>
              </a:ext>
            </a:extLst>
          </p:cNvPr>
          <p:cNvSpPr txBox="1"/>
          <p:nvPr/>
        </p:nvSpPr>
        <p:spPr>
          <a:xfrm>
            <a:off x="3890150" y="228600"/>
            <a:ext cx="7772400" cy="830997"/>
          </a:xfrm>
          <a:prstGeom prst="rect">
            <a:avLst/>
          </a:prstGeom>
          <a:noFill/>
        </p:spPr>
        <p:txBody>
          <a:bodyPr wrap="square" rtlCol="0">
            <a:spAutoFit/>
          </a:bodyPr>
          <a:lstStyle/>
          <a:p>
            <a:pPr algn="r"/>
            <a:r>
              <a:rPr lang="en-US" sz="4800" b="1" dirty="0" smtClean="0">
                <a:solidFill>
                  <a:schemeClr val="bg1"/>
                </a:solidFill>
                <a:latin typeface="Nunito Sans" panose="00000500000000000000" pitchFamily="2" charset="0"/>
              </a:rPr>
              <a:t>Question 13</a:t>
            </a:r>
            <a:endParaRPr lang="en-US" sz="4800" b="1" dirty="0">
              <a:solidFill>
                <a:schemeClr val="bg1"/>
              </a:solidFill>
              <a:latin typeface="Nunito Sans" panose="00000500000000000000" pitchFamily="2" charset="0"/>
            </a:endParaRPr>
          </a:p>
        </p:txBody>
      </p:sp>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74352" y="6099048"/>
            <a:ext cx="1989410" cy="429768"/>
          </a:xfrm>
          <a:prstGeom prst="rect">
            <a:avLst/>
          </a:prstGeom>
        </p:spPr>
      </p:pic>
      <p:sp>
        <p:nvSpPr>
          <p:cNvPr id="10" name="Rectangle 9">
            <a:extLst>
              <a:ext uri="{FF2B5EF4-FFF2-40B4-BE49-F238E27FC236}">
                <a16:creationId xmlns:a16="http://schemas.microsoft.com/office/drawing/2014/main" id="{E5DD2504-B1FF-4F55-B4FA-4AEA19FF2DD8}"/>
              </a:ext>
            </a:extLst>
          </p:cNvPr>
          <p:cNvSpPr/>
          <p:nvPr/>
        </p:nvSpPr>
        <p:spPr>
          <a:xfrm>
            <a:off x="657998" y="4047684"/>
            <a:ext cx="696697" cy="621324"/>
          </a:xfrm>
          <a:prstGeom prst="rect">
            <a:avLst/>
          </a:prstGeom>
          <a:noFill/>
        </p:spPr>
        <p:txBody>
          <a:bodyPr wrap="square" lIns="91440" tIns="45720" rIns="91440" bIns="45720">
            <a:spAutoFit/>
          </a:bodyPr>
          <a:lstStyle/>
          <a:p>
            <a:pPr>
              <a:lnSpc>
                <a:spcPct val="150000"/>
              </a:lnSpc>
            </a:pPr>
            <a:r>
              <a:rPr lang="en-US" sz="2500" b="1" dirty="0" smtClean="0">
                <a:latin typeface="Nunito Sans" panose="00000500000000000000" pitchFamily="2" charset="0"/>
              </a:rPr>
              <a:t>C)</a:t>
            </a:r>
            <a:endParaRPr lang="en-US" sz="2500" b="1" dirty="0">
              <a:latin typeface="Nunito Sans" panose="00000500000000000000" pitchFamily="2" charset="0"/>
            </a:endParaRPr>
          </a:p>
        </p:txBody>
      </p:sp>
      <p:sp>
        <p:nvSpPr>
          <p:cNvPr id="11" name="Rectangle 10">
            <a:extLst>
              <a:ext uri="{FF2B5EF4-FFF2-40B4-BE49-F238E27FC236}">
                <a16:creationId xmlns:a16="http://schemas.microsoft.com/office/drawing/2014/main" id="{72143B70-2774-4C1B-BA6C-0E2C89AD6E8B}"/>
              </a:ext>
            </a:extLst>
          </p:cNvPr>
          <p:cNvSpPr/>
          <p:nvPr/>
        </p:nvSpPr>
        <p:spPr>
          <a:xfrm>
            <a:off x="647791" y="4622444"/>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D</a:t>
            </a:r>
            <a:r>
              <a:rPr lang="en-US" sz="2500" b="1" dirty="0" smtClean="0">
                <a:latin typeface="Nunito Sans" panose="00000500000000000000" pitchFamily="2" charset="0"/>
              </a:rPr>
              <a:t>)</a:t>
            </a:r>
            <a:endParaRPr lang="en-US" sz="2500" b="1" dirty="0">
              <a:latin typeface="Nunito Sans" panose="00000500000000000000" pitchFamily="2" charset="0"/>
            </a:endParaRPr>
          </a:p>
        </p:txBody>
      </p:sp>
      <p:sp>
        <p:nvSpPr>
          <p:cNvPr id="12" name="Rectangle 11">
            <a:extLst>
              <a:ext uri="{FF2B5EF4-FFF2-40B4-BE49-F238E27FC236}">
                <a16:creationId xmlns:a16="http://schemas.microsoft.com/office/drawing/2014/main" id="{116C2E0D-93FB-4ADC-BC2B-83DFED946B7A}"/>
              </a:ext>
            </a:extLst>
          </p:cNvPr>
          <p:cNvSpPr/>
          <p:nvPr/>
        </p:nvSpPr>
        <p:spPr>
          <a:xfrm>
            <a:off x="1456098" y="4047684"/>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MRF</a:t>
            </a:r>
          </a:p>
        </p:txBody>
      </p:sp>
      <p:sp>
        <p:nvSpPr>
          <p:cNvPr id="13" name="Rectangle 12">
            <a:extLst>
              <a:ext uri="{FF2B5EF4-FFF2-40B4-BE49-F238E27FC236}">
                <a16:creationId xmlns:a16="http://schemas.microsoft.com/office/drawing/2014/main" id="{F62FDC11-1E2D-428B-8217-CF9104F9B6D7}"/>
              </a:ext>
            </a:extLst>
          </p:cNvPr>
          <p:cNvSpPr/>
          <p:nvPr/>
        </p:nvSpPr>
        <p:spPr>
          <a:xfrm>
            <a:off x="1445891" y="4622444"/>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Adidas</a:t>
            </a:r>
          </a:p>
        </p:txBody>
      </p:sp>
      <p:pic>
        <p:nvPicPr>
          <p:cNvPr id="15" name="Picture 2" descr="http://i1.facenow.in/modules/emanager/ques/img/tmp_a516a87cfcaef229487b342c437fe2b95f7921395574.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68172" y="2055043"/>
            <a:ext cx="6376036" cy="38631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8099214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Picture 2" descr="http://i1.facenow.in/modules/emanager/ques/img/tmp_a516a87cfcaef229487b342c437fe2b95f7295945848.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69106" y="962813"/>
            <a:ext cx="5827922" cy="5179232"/>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05EFE211-1D0D-4979-87E6-8967C2913C04}"/>
              </a:ext>
            </a:extLst>
          </p:cNvPr>
          <p:cNvSpPr txBox="1"/>
          <p:nvPr/>
        </p:nvSpPr>
        <p:spPr>
          <a:xfrm>
            <a:off x="642479" y="1156906"/>
            <a:ext cx="4920121" cy="1246495"/>
          </a:xfrm>
          <a:prstGeom prst="rect">
            <a:avLst/>
          </a:prstGeom>
          <a:noFill/>
        </p:spPr>
        <p:txBody>
          <a:bodyPr wrap="square" rtlCol="0">
            <a:spAutoFit/>
          </a:bodyPr>
          <a:lstStyle/>
          <a:p>
            <a:pPr algn="just"/>
            <a:r>
              <a:rPr lang="en-US" sz="2500" b="1" dirty="0">
                <a:latin typeface="Nunito Sans" panose="00000500000000000000" pitchFamily="2" charset="0"/>
              </a:rPr>
              <a:t>Directions for the Questions:</a:t>
            </a:r>
          </a:p>
          <a:p>
            <a:pPr algn="just"/>
            <a:r>
              <a:rPr lang="en-US" sz="2500" dirty="0">
                <a:latin typeface="Nunito Sans" panose="00000500000000000000" pitchFamily="2" charset="0"/>
              </a:rPr>
              <a:t>Answer the questions based on the graph given below.</a:t>
            </a:r>
          </a:p>
        </p:txBody>
      </p:sp>
      <p:sp>
        <p:nvSpPr>
          <p:cNvPr id="19" name="Rectangle 18">
            <a:extLst>
              <a:ext uri="{FF2B5EF4-FFF2-40B4-BE49-F238E27FC236}">
                <a16:creationId xmlns:a16="http://schemas.microsoft.com/office/drawing/2014/main" id="{BC5E04D4-0543-4484-B3B6-0DDB2FCDCEA4}"/>
              </a:ext>
            </a:extLst>
          </p:cNvPr>
          <p:cNvSpPr/>
          <p:nvPr/>
        </p:nvSpPr>
        <p:spPr>
          <a:xfrm>
            <a:off x="0" y="0"/>
            <a:ext cx="12192000" cy="883618"/>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8D2B7F5C-7E52-4144-8109-FAA3BD7AA776}"/>
              </a:ext>
            </a:extLst>
          </p:cNvPr>
          <p:cNvSpPr txBox="1"/>
          <p:nvPr/>
        </p:nvSpPr>
        <p:spPr>
          <a:xfrm>
            <a:off x="3890150" y="228600"/>
            <a:ext cx="7772400" cy="830997"/>
          </a:xfrm>
          <a:prstGeom prst="rect">
            <a:avLst/>
          </a:prstGeom>
          <a:noFill/>
        </p:spPr>
        <p:txBody>
          <a:bodyPr wrap="square" rtlCol="0">
            <a:spAutoFit/>
          </a:bodyPr>
          <a:lstStyle/>
          <a:p>
            <a:pPr algn="r"/>
            <a:r>
              <a:rPr lang="en-US" sz="4800" b="1" dirty="0" smtClean="0">
                <a:solidFill>
                  <a:schemeClr val="bg1"/>
                </a:solidFill>
                <a:latin typeface="Nunito Sans" panose="00000500000000000000" pitchFamily="2" charset="0"/>
              </a:rPr>
              <a:t>Question 14-15</a:t>
            </a:r>
            <a:endParaRPr lang="en-US" sz="4800" b="1" dirty="0">
              <a:solidFill>
                <a:schemeClr val="bg1"/>
              </a:solidFill>
              <a:latin typeface="Nunito Sans" panose="00000500000000000000" pitchFamily="2" charset="0"/>
            </a:endParaRPr>
          </a:p>
        </p:txBody>
      </p:sp>
      <p:pic>
        <p:nvPicPr>
          <p:cNvPr id="21" name="Picture 2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674352" y="6099048"/>
            <a:ext cx="1989410" cy="429768"/>
          </a:xfrm>
          <a:prstGeom prst="rect">
            <a:avLst/>
          </a:prstGeom>
        </p:spPr>
      </p:pic>
    </p:spTree>
    <p:extLst>
      <p:ext uri="{BB962C8B-B14F-4D97-AF65-F5344CB8AC3E}">
        <p14:creationId xmlns:p14="http://schemas.microsoft.com/office/powerpoint/2010/main" val="375377972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05EFE211-1D0D-4979-87E6-8967C2913C04}"/>
              </a:ext>
            </a:extLst>
          </p:cNvPr>
          <p:cNvSpPr txBox="1"/>
          <p:nvPr/>
        </p:nvSpPr>
        <p:spPr>
          <a:xfrm>
            <a:off x="642479" y="1156906"/>
            <a:ext cx="10907041" cy="861774"/>
          </a:xfrm>
          <a:prstGeom prst="rect">
            <a:avLst/>
          </a:prstGeom>
          <a:noFill/>
        </p:spPr>
        <p:txBody>
          <a:bodyPr wrap="square" rtlCol="0">
            <a:spAutoFit/>
          </a:bodyPr>
          <a:lstStyle/>
          <a:p>
            <a:pPr algn="just"/>
            <a:r>
              <a:rPr lang="en-US" sz="2500" dirty="0">
                <a:latin typeface="Nunito Sans" panose="00000500000000000000" pitchFamily="2" charset="0"/>
              </a:rPr>
              <a:t>From the above graph, what is the percentage increase in rice production in 2012 over 2010?</a:t>
            </a:r>
          </a:p>
        </p:txBody>
      </p:sp>
      <p:sp>
        <p:nvSpPr>
          <p:cNvPr id="4" name="Rectangle 3">
            <a:extLst>
              <a:ext uri="{FF2B5EF4-FFF2-40B4-BE49-F238E27FC236}">
                <a16:creationId xmlns:a16="http://schemas.microsoft.com/office/drawing/2014/main" id="{E5DD2504-B1FF-4F55-B4FA-4AEA19FF2DD8}"/>
              </a:ext>
            </a:extLst>
          </p:cNvPr>
          <p:cNvSpPr/>
          <p:nvPr/>
        </p:nvSpPr>
        <p:spPr>
          <a:xfrm>
            <a:off x="657998" y="2895600"/>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A)</a:t>
            </a:r>
          </a:p>
        </p:txBody>
      </p:sp>
      <p:sp>
        <p:nvSpPr>
          <p:cNvPr id="16" name="Rectangle 15">
            <a:extLst>
              <a:ext uri="{FF2B5EF4-FFF2-40B4-BE49-F238E27FC236}">
                <a16:creationId xmlns:a16="http://schemas.microsoft.com/office/drawing/2014/main" id="{72143B70-2774-4C1B-BA6C-0E2C89AD6E8B}"/>
              </a:ext>
            </a:extLst>
          </p:cNvPr>
          <p:cNvSpPr/>
          <p:nvPr/>
        </p:nvSpPr>
        <p:spPr>
          <a:xfrm>
            <a:off x="647791" y="3470360"/>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B)</a:t>
            </a:r>
          </a:p>
        </p:txBody>
      </p:sp>
      <p:sp>
        <p:nvSpPr>
          <p:cNvPr id="23" name="Rectangle 22">
            <a:extLst>
              <a:ext uri="{FF2B5EF4-FFF2-40B4-BE49-F238E27FC236}">
                <a16:creationId xmlns:a16="http://schemas.microsoft.com/office/drawing/2014/main" id="{116C2E0D-93FB-4ADC-BC2B-83DFED946B7A}"/>
              </a:ext>
            </a:extLst>
          </p:cNvPr>
          <p:cNvSpPr/>
          <p:nvPr/>
        </p:nvSpPr>
        <p:spPr>
          <a:xfrm>
            <a:off x="1456098" y="2895600"/>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40%</a:t>
            </a:r>
          </a:p>
        </p:txBody>
      </p:sp>
      <p:sp>
        <p:nvSpPr>
          <p:cNvPr id="24" name="Rectangle 23">
            <a:extLst>
              <a:ext uri="{FF2B5EF4-FFF2-40B4-BE49-F238E27FC236}">
                <a16:creationId xmlns:a16="http://schemas.microsoft.com/office/drawing/2014/main" id="{F62FDC11-1E2D-428B-8217-CF9104F9B6D7}"/>
              </a:ext>
            </a:extLst>
          </p:cNvPr>
          <p:cNvSpPr/>
          <p:nvPr/>
        </p:nvSpPr>
        <p:spPr>
          <a:xfrm>
            <a:off x="1445891" y="3470360"/>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20%</a:t>
            </a:r>
          </a:p>
        </p:txBody>
      </p:sp>
      <p:sp>
        <p:nvSpPr>
          <p:cNvPr id="19" name="Rectangle 18">
            <a:extLst>
              <a:ext uri="{FF2B5EF4-FFF2-40B4-BE49-F238E27FC236}">
                <a16:creationId xmlns:a16="http://schemas.microsoft.com/office/drawing/2014/main" id="{BC5E04D4-0543-4484-B3B6-0DDB2FCDCEA4}"/>
              </a:ext>
            </a:extLst>
          </p:cNvPr>
          <p:cNvSpPr/>
          <p:nvPr/>
        </p:nvSpPr>
        <p:spPr>
          <a:xfrm>
            <a:off x="0" y="0"/>
            <a:ext cx="12192000" cy="883618"/>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8D2B7F5C-7E52-4144-8109-FAA3BD7AA776}"/>
              </a:ext>
            </a:extLst>
          </p:cNvPr>
          <p:cNvSpPr txBox="1"/>
          <p:nvPr/>
        </p:nvSpPr>
        <p:spPr>
          <a:xfrm>
            <a:off x="3890150" y="228600"/>
            <a:ext cx="7772400" cy="830997"/>
          </a:xfrm>
          <a:prstGeom prst="rect">
            <a:avLst/>
          </a:prstGeom>
          <a:noFill/>
        </p:spPr>
        <p:txBody>
          <a:bodyPr wrap="square" rtlCol="0">
            <a:spAutoFit/>
          </a:bodyPr>
          <a:lstStyle/>
          <a:p>
            <a:pPr algn="r"/>
            <a:r>
              <a:rPr lang="en-US" sz="4800" b="1" dirty="0" smtClean="0">
                <a:solidFill>
                  <a:schemeClr val="bg1"/>
                </a:solidFill>
                <a:latin typeface="Nunito Sans" panose="00000500000000000000" pitchFamily="2" charset="0"/>
              </a:rPr>
              <a:t>Question 14</a:t>
            </a:r>
            <a:endParaRPr lang="en-US" sz="4800" b="1" dirty="0">
              <a:solidFill>
                <a:schemeClr val="bg1"/>
              </a:solidFill>
              <a:latin typeface="Nunito Sans" panose="00000500000000000000" pitchFamily="2" charset="0"/>
            </a:endParaRPr>
          </a:p>
        </p:txBody>
      </p:sp>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74352" y="6099048"/>
            <a:ext cx="1989410" cy="429768"/>
          </a:xfrm>
          <a:prstGeom prst="rect">
            <a:avLst/>
          </a:prstGeom>
        </p:spPr>
      </p:pic>
      <p:sp>
        <p:nvSpPr>
          <p:cNvPr id="10" name="Rectangle 9">
            <a:extLst>
              <a:ext uri="{FF2B5EF4-FFF2-40B4-BE49-F238E27FC236}">
                <a16:creationId xmlns:a16="http://schemas.microsoft.com/office/drawing/2014/main" id="{E5DD2504-B1FF-4F55-B4FA-4AEA19FF2DD8}"/>
              </a:ext>
            </a:extLst>
          </p:cNvPr>
          <p:cNvSpPr/>
          <p:nvPr/>
        </p:nvSpPr>
        <p:spPr>
          <a:xfrm>
            <a:off x="657998" y="4047684"/>
            <a:ext cx="696697" cy="621324"/>
          </a:xfrm>
          <a:prstGeom prst="rect">
            <a:avLst/>
          </a:prstGeom>
          <a:noFill/>
        </p:spPr>
        <p:txBody>
          <a:bodyPr wrap="square" lIns="91440" tIns="45720" rIns="91440" bIns="45720">
            <a:spAutoFit/>
          </a:bodyPr>
          <a:lstStyle/>
          <a:p>
            <a:pPr>
              <a:lnSpc>
                <a:spcPct val="150000"/>
              </a:lnSpc>
            </a:pPr>
            <a:r>
              <a:rPr lang="en-US" sz="2500" b="1" dirty="0" smtClean="0">
                <a:latin typeface="Nunito Sans" panose="00000500000000000000" pitchFamily="2" charset="0"/>
              </a:rPr>
              <a:t>C)</a:t>
            </a:r>
            <a:endParaRPr lang="en-US" sz="2500" b="1" dirty="0">
              <a:latin typeface="Nunito Sans" panose="00000500000000000000" pitchFamily="2" charset="0"/>
            </a:endParaRPr>
          </a:p>
        </p:txBody>
      </p:sp>
      <p:sp>
        <p:nvSpPr>
          <p:cNvPr id="11" name="Rectangle 10">
            <a:extLst>
              <a:ext uri="{FF2B5EF4-FFF2-40B4-BE49-F238E27FC236}">
                <a16:creationId xmlns:a16="http://schemas.microsoft.com/office/drawing/2014/main" id="{72143B70-2774-4C1B-BA6C-0E2C89AD6E8B}"/>
              </a:ext>
            </a:extLst>
          </p:cNvPr>
          <p:cNvSpPr/>
          <p:nvPr/>
        </p:nvSpPr>
        <p:spPr>
          <a:xfrm>
            <a:off x="647791" y="4622444"/>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D</a:t>
            </a:r>
            <a:r>
              <a:rPr lang="en-US" sz="2500" b="1" dirty="0" smtClean="0">
                <a:latin typeface="Nunito Sans" panose="00000500000000000000" pitchFamily="2" charset="0"/>
              </a:rPr>
              <a:t>)</a:t>
            </a:r>
            <a:endParaRPr lang="en-US" sz="2500" b="1" dirty="0">
              <a:latin typeface="Nunito Sans" panose="00000500000000000000" pitchFamily="2" charset="0"/>
            </a:endParaRPr>
          </a:p>
        </p:txBody>
      </p:sp>
      <p:sp>
        <p:nvSpPr>
          <p:cNvPr id="12" name="Rectangle 11">
            <a:extLst>
              <a:ext uri="{FF2B5EF4-FFF2-40B4-BE49-F238E27FC236}">
                <a16:creationId xmlns:a16="http://schemas.microsoft.com/office/drawing/2014/main" id="{116C2E0D-93FB-4ADC-BC2B-83DFED946B7A}"/>
              </a:ext>
            </a:extLst>
          </p:cNvPr>
          <p:cNvSpPr/>
          <p:nvPr/>
        </p:nvSpPr>
        <p:spPr>
          <a:xfrm>
            <a:off x="1456098" y="4047684"/>
            <a:ext cx="10098317" cy="621324"/>
          </a:xfrm>
          <a:prstGeom prst="rect">
            <a:avLst/>
          </a:prstGeom>
          <a:noFill/>
        </p:spPr>
        <p:txBody>
          <a:bodyPr wrap="square" lIns="91440" tIns="45720" rIns="91440" bIns="45720">
            <a:spAutoFit/>
          </a:bodyPr>
          <a:lstStyle/>
          <a:p>
            <a:pPr>
              <a:lnSpc>
                <a:spcPct val="150000"/>
              </a:lnSpc>
            </a:pPr>
            <a:r>
              <a:rPr lang="en-US" sz="2500" dirty="0" smtClean="0">
                <a:latin typeface="Nunito Sans" panose="00000500000000000000" pitchFamily="2" charset="0"/>
              </a:rPr>
              <a:t>15</a:t>
            </a:r>
            <a:r>
              <a:rPr lang="en-US" sz="2500" dirty="0">
                <a:latin typeface="Nunito Sans" panose="00000500000000000000" pitchFamily="2" charset="0"/>
              </a:rPr>
              <a:t>%</a:t>
            </a:r>
          </a:p>
        </p:txBody>
      </p:sp>
      <p:sp>
        <p:nvSpPr>
          <p:cNvPr id="13" name="Rectangle 12">
            <a:extLst>
              <a:ext uri="{FF2B5EF4-FFF2-40B4-BE49-F238E27FC236}">
                <a16:creationId xmlns:a16="http://schemas.microsoft.com/office/drawing/2014/main" id="{F62FDC11-1E2D-428B-8217-CF9104F9B6D7}"/>
              </a:ext>
            </a:extLst>
          </p:cNvPr>
          <p:cNvSpPr/>
          <p:nvPr/>
        </p:nvSpPr>
        <p:spPr>
          <a:xfrm>
            <a:off x="1445891" y="4622444"/>
            <a:ext cx="10098317" cy="621324"/>
          </a:xfrm>
          <a:prstGeom prst="rect">
            <a:avLst/>
          </a:prstGeom>
          <a:noFill/>
        </p:spPr>
        <p:txBody>
          <a:bodyPr wrap="square" lIns="91440" tIns="45720" rIns="91440" bIns="45720">
            <a:spAutoFit/>
          </a:bodyPr>
          <a:lstStyle/>
          <a:p>
            <a:pPr>
              <a:lnSpc>
                <a:spcPct val="150000"/>
              </a:lnSpc>
            </a:pPr>
            <a:r>
              <a:rPr lang="en-US" sz="2500" dirty="0" smtClean="0">
                <a:latin typeface="Nunito Sans" panose="00000500000000000000" pitchFamily="2" charset="0"/>
              </a:rPr>
              <a:t>13</a:t>
            </a:r>
            <a:r>
              <a:rPr lang="en-US" sz="2500" dirty="0">
                <a:latin typeface="Nunito Sans" panose="00000500000000000000" pitchFamily="2" charset="0"/>
              </a:rPr>
              <a:t>%</a:t>
            </a:r>
          </a:p>
        </p:txBody>
      </p:sp>
      <p:pic>
        <p:nvPicPr>
          <p:cNvPr id="17" name="Picture 2" descr="http://i1.facenow.in/modules/emanager/ques/img/tmp_a516a87cfcaef229487b342c437fe2b95f7295945848.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24600" y="1887523"/>
            <a:ext cx="4593577" cy="40822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0371523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05EFE211-1D0D-4979-87E6-8967C2913C04}"/>
              </a:ext>
            </a:extLst>
          </p:cNvPr>
          <p:cNvSpPr txBox="1"/>
          <p:nvPr/>
        </p:nvSpPr>
        <p:spPr>
          <a:xfrm>
            <a:off x="642479" y="1156906"/>
            <a:ext cx="10907041" cy="477054"/>
          </a:xfrm>
          <a:prstGeom prst="rect">
            <a:avLst/>
          </a:prstGeom>
          <a:noFill/>
        </p:spPr>
        <p:txBody>
          <a:bodyPr wrap="square" rtlCol="0">
            <a:spAutoFit/>
          </a:bodyPr>
          <a:lstStyle/>
          <a:p>
            <a:pPr algn="just"/>
            <a:r>
              <a:rPr lang="en-US" sz="2500" dirty="0">
                <a:latin typeface="Nunito Sans" panose="00000500000000000000" pitchFamily="2" charset="0"/>
              </a:rPr>
              <a:t>Which of the given years has shown the maximum rice production?</a:t>
            </a:r>
          </a:p>
        </p:txBody>
      </p:sp>
      <p:sp>
        <p:nvSpPr>
          <p:cNvPr id="4" name="Rectangle 3">
            <a:extLst>
              <a:ext uri="{FF2B5EF4-FFF2-40B4-BE49-F238E27FC236}">
                <a16:creationId xmlns:a16="http://schemas.microsoft.com/office/drawing/2014/main" id="{E5DD2504-B1FF-4F55-B4FA-4AEA19FF2DD8}"/>
              </a:ext>
            </a:extLst>
          </p:cNvPr>
          <p:cNvSpPr/>
          <p:nvPr/>
        </p:nvSpPr>
        <p:spPr>
          <a:xfrm>
            <a:off x="657998" y="2895600"/>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A)</a:t>
            </a:r>
          </a:p>
        </p:txBody>
      </p:sp>
      <p:sp>
        <p:nvSpPr>
          <p:cNvPr id="16" name="Rectangle 15">
            <a:extLst>
              <a:ext uri="{FF2B5EF4-FFF2-40B4-BE49-F238E27FC236}">
                <a16:creationId xmlns:a16="http://schemas.microsoft.com/office/drawing/2014/main" id="{72143B70-2774-4C1B-BA6C-0E2C89AD6E8B}"/>
              </a:ext>
            </a:extLst>
          </p:cNvPr>
          <p:cNvSpPr/>
          <p:nvPr/>
        </p:nvSpPr>
        <p:spPr>
          <a:xfrm>
            <a:off x="647791" y="3470360"/>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B)</a:t>
            </a:r>
          </a:p>
        </p:txBody>
      </p:sp>
      <p:sp>
        <p:nvSpPr>
          <p:cNvPr id="23" name="Rectangle 22">
            <a:extLst>
              <a:ext uri="{FF2B5EF4-FFF2-40B4-BE49-F238E27FC236}">
                <a16:creationId xmlns:a16="http://schemas.microsoft.com/office/drawing/2014/main" id="{116C2E0D-93FB-4ADC-BC2B-83DFED946B7A}"/>
              </a:ext>
            </a:extLst>
          </p:cNvPr>
          <p:cNvSpPr/>
          <p:nvPr/>
        </p:nvSpPr>
        <p:spPr>
          <a:xfrm>
            <a:off x="1456098" y="2895600"/>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2010</a:t>
            </a:r>
          </a:p>
        </p:txBody>
      </p:sp>
      <p:sp>
        <p:nvSpPr>
          <p:cNvPr id="24" name="Rectangle 23">
            <a:extLst>
              <a:ext uri="{FF2B5EF4-FFF2-40B4-BE49-F238E27FC236}">
                <a16:creationId xmlns:a16="http://schemas.microsoft.com/office/drawing/2014/main" id="{F62FDC11-1E2D-428B-8217-CF9104F9B6D7}"/>
              </a:ext>
            </a:extLst>
          </p:cNvPr>
          <p:cNvSpPr/>
          <p:nvPr/>
        </p:nvSpPr>
        <p:spPr>
          <a:xfrm>
            <a:off x="1445891" y="3470360"/>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2011</a:t>
            </a:r>
          </a:p>
        </p:txBody>
      </p:sp>
      <p:sp>
        <p:nvSpPr>
          <p:cNvPr id="19" name="Rectangle 18">
            <a:extLst>
              <a:ext uri="{FF2B5EF4-FFF2-40B4-BE49-F238E27FC236}">
                <a16:creationId xmlns:a16="http://schemas.microsoft.com/office/drawing/2014/main" id="{BC5E04D4-0543-4484-B3B6-0DDB2FCDCEA4}"/>
              </a:ext>
            </a:extLst>
          </p:cNvPr>
          <p:cNvSpPr/>
          <p:nvPr/>
        </p:nvSpPr>
        <p:spPr>
          <a:xfrm>
            <a:off x="0" y="0"/>
            <a:ext cx="12192000" cy="883618"/>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8D2B7F5C-7E52-4144-8109-FAA3BD7AA776}"/>
              </a:ext>
            </a:extLst>
          </p:cNvPr>
          <p:cNvSpPr txBox="1"/>
          <p:nvPr/>
        </p:nvSpPr>
        <p:spPr>
          <a:xfrm>
            <a:off x="3890150" y="228600"/>
            <a:ext cx="7772400" cy="830997"/>
          </a:xfrm>
          <a:prstGeom prst="rect">
            <a:avLst/>
          </a:prstGeom>
          <a:noFill/>
        </p:spPr>
        <p:txBody>
          <a:bodyPr wrap="square" rtlCol="0">
            <a:spAutoFit/>
          </a:bodyPr>
          <a:lstStyle/>
          <a:p>
            <a:pPr algn="r"/>
            <a:r>
              <a:rPr lang="en-US" sz="4800" b="1" dirty="0" smtClean="0">
                <a:solidFill>
                  <a:schemeClr val="bg1"/>
                </a:solidFill>
                <a:latin typeface="Nunito Sans" panose="00000500000000000000" pitchFamily="2" charset="0"/>
              </a:rPr>
              <a:t>Question 15</a:t>
            </a:r>
            <a:endParaRPr lang="en-US" sz="4800" b="1" dirty="0">
              <a:solidFill>
                <a:schemeClr val="bg1"/>
              </a:solidFill>
              <a:latin typeface="Nunito Sans" panose="00000500000000000000" pitchFamily="2" charset="0"/>
            </a:endParaRPr>
          </a:p>
        </p:txBody>
      </p:sp>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74352" y="6099048"/>
            <a:ext cx="1989410" cy="429768"/>
          </a:xfrm>
          <a:prstGeom prst="rect">
            <a:avLst/>
          </a:prstGeom>
        </p:spPr>
      </p:pic>
      <p:sp>
        <p:nvSpPr>
          <p:cNvPr id="10" name="Rectangle 9">
            <a:extLst>
              <a:ext uri="{FF2B5EF4-FFF2-40B4-BE49-F238E27FC236}">
                <a16:creationId xmlns:a16="http://schemas.microsoft.com/office/drawing/2014/main" id="{E5DD2504-B1FF-4F55-B4FA-4AEA19FF2DD8}"/>
              </a:ext>
            </a:extLst>
          </p:cNvPr>
          <p:cNvSpPr/>
          <p:nvPr/>
        </p:nvSpPr>
        <p:spPr>
          <a:xfrm>
            <a:off x="657998" y="4047684"/>
            <a:ext cx="696697" cy="621324"/>
          </a:xfrm>
          <a:prstGeom prst="rect">
            <a:avLst/>
          </a:prstGeom>
          <a:noFill/>
        </p:spPr>
        <p:txBody>
          <a:bodyPr wrap="square" lIns="91440" tIns="45720" rIns="91440" bIns="45720">
            <a:spAutoFit/>
          </a:bodyPr>
          <a:lstStyle/>
          <a:p>
            <a:pPr>
              <a:lnSpc>
                <a:spcPct val="150000"/>
              </a:lnSpc>
            </a:pPr>
            <a:r>
              <a:rPr lang="en-US" sz="2500" b="1" dirty="0" smtClean="0">
                <a:latin typeface="Nunito Sans" panose="00000500000000000000" pitchFamily="2" charset="0"/>
              </a:rPr>
              <a:t>C)</a:t>
            </a:r>
            <a:endParaRPr lang="en-US" sz="2500" b="1" dirty="0">
              <a:latin typeface="Nunito Sans" panose="00000500000000000000" pitchFamily="2" charset="0"/>
            </a:endParaRPr>
          </a:p>
        </p:txBody>
      </p:sp>
      <p:sp>
        <p:nvSpPr>
          <p:cNvPr id="11" name="Rectangle 10">
            <a:extLst>
              <a:ext uri="{FF2B5EF4-FFF2-40B4-BE49-F238E27FC236}">
                <a16:creationId xmlns:a16="http://schemas.microsoft.com/office/drawing/2014/main" id="{72143B70-2774-4C1B-BA6C-0E2C89AD6E8B}"/>
              </a:ext>
            </a:extLst>
          </p:cNvPr>
          <p:cNvSpPr/>
          <p:nvPr/>
        </p:nvSpPr>
        <p:spPr>
          <a:xfrm>
            <a:off x="647791" y="4622444"/>
            <a:ext cx="696697" cy="621324"/>
          </a:xfrm>
          <a:prstGeom prst="rect">
            <a:avLst/>
          </a:prstGeom>
          <a:noFill/>
        </p:spPr>
        <p:txBody>
          <a:bodyPr wrap="square" lIns="91440" tIns="45720" rIns="91440" bIns="45720">
            <a:spAutoFit/>
          </a:bodyPr>
          <a:lstStyle/>
          <a:p>
            <a:pPr>
              <a:lnSpc>
                <a:spcPct val="150000"/>
              </a:lnSpc>
            </a:pPr>
            <a:r>
              <a:rPr lang="en-US" sz="2500" b="1" dirty="0">
                <a:latin typeface="Nunito Sans" panose="00000500000000000000" pitchFamily="2" charset="0"/>
              </a:rPr>
              <a:t>D</a:t>
            </a:r>
            <a:r>
              <a:rPr lang="en-US" sz="2500" b="1" dirty="0" smtClean="0">
                <a:latin typeface="Nunito Sans" panose="00000500000000000000" pitchFamily="2" charset="0"/>
              </a:rPr>
              <a:t>)</a:t>
            </a:r>
            <a:endParaRPr lang="en-US" sz="2500" b="1" dirty="0">
              <a:latin typeface="Nunito Sans" panose="00000500000000000000" pitchFamily="2" charset="0"/>
            </a:endParaRPr>
          </a:p>
        </p:txBody>
      </p:sp>
      <p:sp>
        <p:nvSpPr>
          <p:cNvPr id="12" name="Rectangle 11">
            <a:extLst>
              <a:ext uri="{FF2B5EF4-FFF2-40B4-BE49-F238E27FC236}">
                <a16:creationId xmlns:a16="http://schemas.microsoft.com/office/drawing/2014/main" id="{116C2E0D-93FB-4ADC-BC2B-83DFED946B7A}"/>
              </a:ext>
            </a:extLst>
          </p:cNvPr>
          <p:cNvSpPr/>
          <p:nvPr/>
        </p:nvSpPr>
        <p:spPr>
          <a:xfrm>
            <a:off x="1456098" y="4047684"/>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2012</a:t>
            </a:r>
          </a:p>
        </p:txBody>
      </p:sp>
      <p:sp>
        <p:nvSpPr>
          <p:cNvPr id="13" name="Rectangle 12">
            <a:extLst>
              <a:ext uri="{FF2B5EF4-FFF2-40B4-BE49-F238E27FC236}">
                <a16:creationId xmlns:a16="http://schemas.microsoft.com/office/drawing/2014/main" id="{F62FDC11-1E2D-428B-8217-CF9104F9B6D7}"/>
              </a:ext>
            </a:extLst>
          </p:cNvPr>
          <p:cNvSpPr/>
          <p:nvPr/>
        </p:nvSpPr>
        <p:spPr>
          <a:xfrm>
            <a:off x="1445891" y="4622444"/>
            <a:ext cx="10098317" cy="621324"/>
          </a:xfrm>
          <a:prstGeom prst="rect">
            <a:avLst/>
          </a:prstGeom>
          <a:noFill/>
        </p:spPr>
        <p:txBody>
          <a:bodyPr wrap="square" lIns="91440" tIns="45720" rIns="91440" bIns="45720">
            <a:spAutoFit/>
          </a:bodyPr>
          <a:lstStyle/>
          <a:p>
            <a:pPr>
              <a:lnSpc>
                <a:spcPct val="150000"/>
              </a:lnSpc>
            </a:pPr>
            <a:r>
              <a:rPr lang="en-US" sz="2500" dirty="0">
                <a:latin typeface="Nunito Sans" panose="00000500000000000000" pitchFamily="2" charset="0"/>
              </a:rPr>
              <a:t>2009</a:t>
            </a:r>
          </a:p>
        </p:txBody>
      </p:sp>
      <p:pic>
        <p:nvPicPr>
          <p:cNvPr id="17" name="Picture 2" descr="http://i1.facenow.in/modules/emanager/ques/img/tmp_a516a87cfcaef229487b342c437fe2b95f7295945848.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24600" y="1887523"/>
            <a:ext cx="4593577" cy="40822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2301449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id="{D71EE1CC-5860-4236-A6FD-56296450190E}"/>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a:xfrm rot="355158">
            <a:off x="-214550" y="3101269"/>
            <a:ext cx="4219796" cy="3942674"/>
          </a:xfrm>
          <a:custGeom>
            <a:avLst/>
            <a:gdLst>
              <a:gd name="connsiteX0" fmla="*/ 0 w 4219796"/>
              <a:gd name="connsiteY0" fmla="*/ 0 h 3942674"/>
              <a:gd name="connsiteX1" fmla="*/ 4219796 w 4219796"/>
              <a:gd name="connsiteY1" fmla="*/ 0 h 3942674"/>
              <a:gd name="connsiteX2" fmla="*/ 4219796 w 4219796"/>
              <a:gd name="connsiteY2" fmla="*/ 3547546 h 3942674"/>
              <a:gd name="connsiteX3" fmla="*/ 408778 w 4219796"/>
              <a:gd name="connsiteY3" fmla="*/ 3942674 h 3942674"/>
            </a:gdLst>
            <a:ahLst/>
            <a:cxnLst>
              <a:cxn ang="0">
                <a:pos x="connsiteX0" y="connsiteY0"/>
              </a:cxn>
              <a:cxn ang="0">
                <a:pos x="connsiteX1" y="connsiteY1"/>
              </a:cxn>
              <a:cxn ang="0">
                <a:pos x="connsiteX2" y="connsiteY2"/>
              </a:cxn>
              <a:cxn ang="0">
                <a:pos x="connsiteX3" y="connsiteY3"/>
              </a:cxn>
            </a:cxnLst>
            <a:rect l="l" t="t" r="r" b="b"/>
            <a:pathLst>
              <a:path w="4219796" h="3942674">
                <a:moveTo>
                  <a:pt x="0" y="0"/>
                </a:moveTo>
                <a:lnTo>
                  <a:pt x="4219796" y="0"/>
                </a:lnTo>
                <a:lnTo>
                  <a:pt x="4219796" y="3547546"/>
                </a:lnTo>
                <a:lnTo>
                  <a:pt x="408778" y="3942674"/>
                </a:lnTo>
                <a:close/>
              </a:path>
            </a:pathLst>
          </a:custGeom>
        </p:spPr>
      </p:pic>
      <p:sp>
        <p:nvSpPr>
          <p:cNvPr id="6" name="Rectangle 5">
            <a:extLst>
              <a:ext uri="{FF2B5EF4-FFF2-40B4-BE49-F238E27FC236}">
                <a16:creationId xmlns:a16="http://schemas.microsoft.com/office/drawing/2014/main" id="{BA29A662-E105-4DCD-B841-5AE7DE607E52}"/>
              </a:ext>
            </a:extLst>
          </p:cNvPr>
          <p:cNvSpPr/>
          <p:nvPr/>
        </p:nvSpPr>
        <p:spPr>
          <a:xfrm>
            <a:off x="0" y="2438400"/>
            <a:ext cx="12192000" cy="1323439"/>
          </a:xfrm>
          <a:prstGeom prst="rect">
            <a:avLst/>
          </a:prstGeom>
        </p:spPr>
        <p:txBody>
          <a:bodyPr wrap="square">
            <a:spAutoFit/>
          </a:bodyPr>
          <a:lstStyle/>
          <a:p>
            <a:pPr algn="ctr"/>
            <a:r>
              <a:rPr lang="en-US" sz="8000" b="1" dirty="0">
                <a:solidFill>
                  <a:srgbClr val="F05136"/>
                </a:solidFill>
                <a:latin typeface="Nunito Sans" panose="00000500000000000000" pitchFamily="2" charset="0"/>
              </a:rPr>
              <a:t>THANK YOU</a:t>
            </a:r>
            <a:endParaRPr lang="en-US" sz="8000" b="1" dirty="0">
              <a:solidFill>
                <a:srgbClr val="F05136"/>
              </a:solidFill>
            </a:endParaRPr>
          </a:p>
        </p:txBody>
      </p:sp>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674352" y="6099048"/>
            <a:ext cx="1993392" cy="430628"/>
          </a:xfrm>
          <a:prstGeom prst="rect">
            <a:avLst/>
          </a:prstGeom>
        </p:spPr>
      </p:pic>
    </p:spTree>
    <p:extLst>
      <p:ext uri="{BB962C8B-B14F-4D97-AF65-F5344CB8AC3E}">
        <p14:creationId xmlns:p14="http://schemas.microsoft.com/office/powerpoint/2010/main" val="312413667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05136"/>
        </a:solidFill>
        <a:effectLst/>
      </p:bgPr>
    </p:bg>
    <p:spTree>
      <p:nvGrpSpPr>
        <p:cNvPr id="1" name=""/>
        <p:cNvGrpSpPr/>
        <p:nvPr/>
      </p:nvGrpSpPr>
      <p:grpSpPr>
        <a:xfrm>
          <a:off x="0" y="0"/>
          <a:ext cx="0" cy="0"/>
          <a:chOff x="0" y="0"/>
          <a:chExt cx="0" cy="0"/>
        </a:xfrm>
      </p:grpSpPr>
      <p:sp>
        <p:nvSpPr>
          <p:cNvPr id="4" name="Here is where the title goes. Sometimes it could be two lines too">
            <a:extLst>
              <a:ext uri="{FF2B5EF4-FFF2-40B4-BE49-F238E27FC236}">
                <a16:creationId xmlns:a16="http://schemas.microsoft.com/office/drawing/2014/main" id="{456C9966-3D51-4F1F-BF70-A36692846596}"/>
              </a:ext>
            </a:extLst>
          </p:cNvPr>
          <p:cNvSpPr txBox="1"/>
          <p:nvPr/>
        </p:nvSpPr>
        <p:spPr>
          <a:xfrm>
            <a:off x="0" y="2971800"/>
            <a:ext cx="12192000" cy="88509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6789" tIns="26789" rIns="26789" bIns="26789">
            <a:spAutoFit/>
          </a:bodyPr>
          <a:lstStyle>
            <a:lvl1pPr>
              <a:defRPr sz="9600">
                <a:solidFill>
                  <a:srgbClr val="000000"/>
                </a:solidFill>
              </a:defRPr>
            </a:lvl1pPr>
          </a:lstStyle>
          <a:p>
            <a:pPr algn="ctr"/>
            <a:r>
              <a:rPr lang="en-US" sz="5400" b="1" dirty="0">
                <a:solidFill>
                  <a:schemeClr val="bg1"/>
                </a:solidFill>
                <a:latin typeface="Nunito Sans" panose="00000500000000000000" pitchFamily="2" charset="0"/>
              </a:rPr>
              <a:t>Data </a:t>
            </a:r>
            <a:r>
              <a:rPr lang="en-US" sz="5400" b="1" dirty="0" smtClean="0">
                <a:solidFill>
                  <a:schemeClr val="bg1"/>
                </a:solidFill>
                <a:latin typeface="Nunito Sans" panose="00000500000000000000" pitchFamily="2" charset="0"/>
              </a:rPr>
              <a:t>interpretation</a:t>
            </a:r>
            <a:endParaRPr lang="en-US" sz="5400" b="1" dirty="0">
              <a:solidFill>
                <a:schemeClr val="bg1"/>
              </a:solidFill>
              <a:latin typeface="Nunito Sans" panose="00000500000000000000" pitchFamily="2" charset="0"/>
            </a:endParaRPr>
          </a:p>
        </p:txBody>
      </p:sp>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74352" y="6099048"/>
            <a:ext cx="1989410" cy="429768"/>
          </a:xfrm>
          <a:prstGeom prst="rect">
            <a:avLst/>
          </a:prstGeom>
        </p:spPr>
      </p:pic>
    </p:spTree>
    <p:extLst>
      <p:ext uri="{BB962C8B-B14F-4D97-AF65-F5344CB8AC3E}">
        <p14:creationId xmlns:p14="http://schemas.microsoft.com/office/powerpoint/2010/main" val="406558140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05EFE211-1D0D-4979-87E6-8967C2913C04}"/>
              </a:ext>
            </a:extLst>
          </p:cNvPr>
          <p:cNvSpPr txBox="1"/>
          <p:nvPr/>
        </p:nvSpPr>
        <p:spPr>
          <a:xfrm>
            <a:off x="642479" y="1156906"/>
            <a:ext cx="10907041" cy="4493538"/>
          </a:xfrm>
          <a:prstGeom prst="rect">
            <a:avLst/>
          </a:prstGeom>
          <a:noFill/>
        </p:spPr>
        <p:txBody>
          <a:bodyPr wrap="square" rtlCol="0">
            <a:spAutoFit/>
          </a:bodyPr>
          <a:lstStyle/>
          <a:p>
            <a:pPr algn="just"/>
            <a:r>
              <a:rPr lang="en-US" sz="2600" b="1" dirty="0">
                <a:latin typeface="Nunito Sans" panose="00000500000000000000" pitchFamily="2" charset="0"/>
              </a:rPr>
              <a:t>Data </a:t>
            </a:r>
            <a:r>
              <a:rPr lang="en-US" sz="2600" b="1" dirty="0" smtClean="0">
                <a:latin typeface="Nunito Sans" panose="00000500000000000000" pitchFamily="2" charset="0"/>
              </a:rPr>
              <a:t>Interpretation:</a:t>
            </a:r>
            <a:endParaRPr lang="en-US" sz="2600" b="1" dirty="0">
              <a:latin typeface="Nunito Sans" panose="00000500000000000000" pitchFamily="2" charset="0"/>
            </a:endParaRPr>
          </a:p>
          <a:p>
            <a:pPr marL="457200" indent="-457200" algn="just">
              <a:buFont typeface="Wingdings" panose="05000000000000000000" pitchFamily="2" charset="2"/>
              <a:buChar char="v"/>
            </a:pPr>
            <a:endParaRPr lang="en-US" sz="2600" dirty="0" smtClean="0">
              <a:latin typeface="Nunito Sans" panose="00000500000000000000" pitchFamily="2" charset="0"/>
            </a:endParaRPr>
          </a:p>
          <a:p>
            <a:pPr marL="457200" indent="-457200" algn="just">
              <a:buFont typeface="Wingdings" panose="05000000000000000000" pitchFamily="2" charset="2"/>
              <a:buChar char="v"/>
            </a:pPr>
            <a:r>
              <a:rPr lang="en-US" sz="2600" b="1" dirty="0">
                <a:latin typeface="Nunito Sans" panose="00000500000000000000" pitchFamily="2" charset="0"/>
              </a:rPr>
              <a:t>Data Interpretation </a:t>
            </a:r>
            <a:r>
              <a:rPr lang="en-US" sz="2600" dirty="0">
                <a:latin typeface="Nunito Sans" panose="00000500000000000000" pitchFamily="2" charset="0"/>
              </a:rPr>
              <a:t>or DI refers to the implementation of procedures through which </a:t>
            </a:r>
            <a:r>
              <a:rPr lang="en-US" sz="2600" b="1" dirty="0">
                <a:latin typeface="Nunito Sans" panose="00000500000000000000" pitchFamily="2" charset="0"/>
              </a:rPr>
              <a:t>data is reviewed for the purpose of arriving at an inference</a:t>
            </a:r>
            <a:r>
              <a:rPr lang="en-US" sz="2600" dirty="0">
                <a:latin typeface="Nunito Sans" panose="00000500000000000000" pitchFamily="2" charset="0"/>
              </a:rPr>
              <a:t>. Data can be obtained from multiple sources e.g. data from running of industries, census population data etc. Interpreting data requires analyzing data to infer information from it in order to answer questions. </a:t>
            </a:r>
            <a:endParaRPr lang="en-US" sz="2600" dirty="0" smtClean="0">
              <a:latin typeface="Nunito Sans" panose="00000500000000000000" pitchFamily="2" charset="0"/>
            </a:endParaRPr>
          </a:p>
          <a:p>
            <a:pPr marL="457200" indent="-457200" algn="just">
              <a:buFont typeface="Wingdings" panose="05000000000000000000" pitchFamily="2" charset="2"/>
              <a:buChar char="v"/>
            </a:pPr>
            <a:endParaRPr lang="en-US" sz="2600" dirty="0" smtClean="0">
              <a:latin typeface="Nunito Sans" panose="00000500000000000000" pitchFamily="2" charset="0"/>
            </a:endParaRPr>
          </a:p>
          <a:p>
            <a:pPr marL="457200" indent="-457200" algn="just">
              <a:buFont typeface="Wingdings" panose="05000000000000000000" pitchFamily="2" charset="2"/>
              <a:buChar char="v"/>
            </a:pPr>
            <a:r>
              <a:rPr lang="en-US" sz="2600" dirty="0" smtClean="0">
                <a:latin typeface="Nunito Sans" panose="00000500000000000000" pitchFamily="2" charset="0"/>
              </a:rPr>
              <a:t>Data </a:t>
            </a:r>
            <a:r>
              <a:rPr lang="en-US" sz="2600" dirty="0">
                <a:latin typeface="Nunito Sans" panose="00000500000000000000" pitchFamily="2" charset="0"/>
              </a:rPr>
              <a:t>can be provided in a number of formats </a:t>
            </a:r>
            <a:r>
              <a:rPr lang="en-US" sz="2600" dirty="0" err="1">
                <a:latin typeface="Nunito Sans" panose="00000500000000000000" pitchFamily="2" charset="0"/>
              </a:rPr>
              <a:t>viz</a:t>
            </a:r>
            <a:r>
              <a:rPr lang="en-US" sz="2600" dirty="0">
                <a:latin typeface="Nunito Sans" panose="00000500000000000000" pitchFamily="2" charset="0"/>
              </a:rPr>
              <a:t>: </a:t>
            </a:r>
            <a:endParaRPr lang="en-US" sz="2600" dirty="0" smtClean="0">
              <a:latin typeface="Nunito Sans" panose="00000500000000000000" pitchFamily="2" charset="0"/>
            </a:endParaRPr>
          </a:p>
          <a:p>
            <a:pPr algn="just"/>
            <a:r>
              <a:rPr lang="en-US" sz="2600" dirty="0">
                <a:latin typeface="Nunito Sans" panose="00000500000000000000" pitchFamily="2" charset="0"/>
              </a:rPr>
              <a:t>	</a:t>
            </a:r>
            <a:r>
              <a:rPr lang="en-US" sz="2600" b="1" dirty="0" smtClean="0">
                <a:latin typeface="Nunito Sans" panose="00000500000000000000" pitchFamily="2" charset="0"/>
              </a:rPr>
              <a:t>Bars</a:t>
            </a:r>
            <a:r>
              <a:rPr lang="en-US" sz="2600" b="1" dirty="0">
                <a:latin typeface="Nunito Sans" panose="00000500000000000000" pitchFamily="2" charset="0"/>
              </a:rPr>
              <a:t>, tables, line graphs, pie graphs</a:t>
            </a:r>
            <a:r>
              <a:rPr lang="en-US" sz="2600" dirty="0">
                <a:latin typeface="Nunito Sans" panose="00000500000000000000" pitchFamily="2" charset="0"/>
              </a:rPr>
              <a:t>.</a:t>
            </a:r>
          </a:p>
        </p:txBody>
      </p:sp>
      <p:sp>
        <p:nvSpPr>
          <p:cNvPr id="19" name="Rectangle 18">
            <a:extLst>
              <a:ext uri="{FF2B5EF4-FFF2-40B4-BE49-F238E27FC236}">
                <a16:creationId xmlns:a16="http://schemas.microsoft.com/office/drawing/2014/main" id="{BC5E04D4-0543-4484-B3B6-0DDB2FCDCEA4}"/>
              </a:ext>
            </a:extLst>
          </p:cNvPr>
          <p:cNvSpPr/>
          <p:nvPr/>
        </p:nvSpPr>
        <p:spPr>
          <a:xfrm>
            <a:off x="0" y="0"/>
            <a:ext cx="12192000" cy="883618"/>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8D2B7F5C-7E52-4144-8109-FAA3BD7AA776}"/>
              </a:ext>
            </a:extLst>
          </p:cNvPr>
          <p:cNvSpPr txBox="1"/>
          <p:nvPr/>
        </p:nvSpPr>
        <p:spPr>
          <a:xfrm>
            <a:off x="3890150" y="228600"/>
            <a:ext cx="7772400" cy="646331"/>
          </a:xfrm>
          <a:prstGeom prst="rect">
            <a:avLst/>
          </a:prstGeom>
          <a:noFill/>
        </p:spPr>
        <p:txBody>
          <a:bodyPr wrap="square" rtlCol="0">
            <a:spAutoFit/>
          </a:bodyPr>
          <a:lstStyle/>
          <a:p>
            <a:pPr algn="r"/>
            <a:r>
              <a:rPr lang="en-US" sz="3600" b="1" dirty="0">
                <a:solidFill>
                  <a:schemeClr val="bg1"/>
                </a:solidFill>
                <a:latin typeface="Nunito Sans" panose="00000500000000000000" pitchFamily="2" charset="0"/>
              </a:rPr>
              <a:t>Data </a:t>
            </a:r>
            <a:r>
              <a:rPr lang="en-US" sz="3600" b="1" dirty="0" smtClean="0">
                <a:solidFill>
                  <a:schemeClr val="bg1"/>
                </a:solidFill>
                <a:latin typeface="Nunito Sans" panose="00000500000000000000" pitchFamily="2" charset="0"/>
              </a:rPr>
              <a:t>interpretation</a:t>
            </a:r>
            <a:endParaRPr lang="en-US" sz="3600" b="1" dirty="0">
              <a:solidFill>
                <a:schemeClr val="bg1"/>
              </a:solidFill>
              <a:latin typeface="Nunito Sans" panose="00000500000000000000" pitchFamily="2" charset="0"/>
            </a:endParaRPr>
          </a:p>
        </p:txBody>
      </p:sp>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74352" y="6099048"/>
            <a:ext cx="1989410" cy="429768"/>
          </a:xfrm>
          <a:prstGeom prst="rect">
            <a:avLst/>
          </a:prstGeom>
        </p:spPr>
      </p:pic>
    </p:spTree>
    <p:extLst>
      <p:ext uri="{BB962C8B-B14F-4D97-AF65-F5344CB8AC3E}">
        <p14:creationId xmlns:p14="http://schemas.microsoft.com/office/powerpoint/2010/main" val="361049758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05EFE211-1D0D-4979-87E6-8967C2913C04}"/>
              </a:ext>
            </a:extLst>
          </p:cNvPr>
          <p:cNvSpPr txBox="1"/>
          <p:nvPr/>
        </p:nvSpPr>
        <p:spPr>
          <a:xfrm>
            <a:off x="642479" y="1156906"/>
            <a:ext cx="10907041" cy="5293757"/>
          </a:xfrm>
          <a:prstGeom prst="rect">
            <a:avLst/>
          </a:prstGeom>
          <a:noFill/>
        </p:spPr>
        <p:txBody>
          <a:bodyPr wrap="square" rtlCol="0">
            <a:spAutoFit/>
          </a:bodyPr>
          <a:lstStyle/>
          <a:p>
            <a:pPr algn="just"/>
            <a:r>
              <a:rPr lang="en-US" sz="2600" b="1" dirty="0">
                <a:latin typeface="Nunito Sans" panose="00000500000000000000" pitchFamily="2" charset="0"/>
              </a:rPr>
              <a:t>Bar Graphs:</a:t>
            </a:r>
          </a:p>
          <a:p>
            <a:pPr marL="457200" indent="-457200" algn="just">
              <a:buFont typeface="Wingdings" panose="05000000000000000000" pitchFamily="2" charset="2"/>
              <a:buChar char="Ø"/>
            </a:pPr>
            <a:r>
              <a:rPr lang="en-US" sz="2600" dirty="0" smtClean="0">
                <a:latin typeface="Nunito Sans" panose="00000500000000000000" pitchFamily="2" charset="0"/>
              </a:rPr>
              <a:t>A </a:t>
            </a:r>
            <a:r>
              <a:rPr lang="en-US" sz="2600" b="1" dirty="0">
                <a:latin typeface="Nunito Sans" panose="00000500000000000000" pitchFamily="2" charset="0"/>
              </a:rPr>
              <a:t>bar graph </a:t>
            </a:r>
            <a:r>
              <a:rPr lang="en-US" sz="2600" dirty="0">
                <a:latin typeface="Nunito Sans" panose="00000500000000000000" pitchFamily="2" charset="0"/>
              </a:rPr>
              <a:t>or bar chart represents explicit data with </a:t>
            </a:r>
            <a:r>
              <a:rPr lang="en-US" sz="2600" b="1" dirty="0">
                <a:latin typeface="Nunito Sans" panose="00000500000000000000" pitchFamily="2" charset="0"/>
              </a:rPr>
              <a:t>rectangular bars</a:t>
            </a:r>
            <a:r>
              <a:rPr lang="en-US" sz="2600" dirty="0">
                <a:latin typeface="Nunito Sans" panose="00000500000000000000" pitchFamily="2" charset="0"/>
              </a:rPr>
              <a:t>. The heights and lengths of these bar graphs are proportional to the values of data they represent. </a:t>
            </a:r>
            <a:endParaRPr lang="en-US" sz="2600" dirty="0" smtClean="0">
              <a:latin typeface="Nunito Sans" panose="00000500000000000000" pitchFamily="2" charset="0"/>
            </a:endParaRPr>
          </a:p>
          <a:p>
            <a:pPr marL="457200" indent="-457200" algn="just">
              <a:buFont typeface="Wingdings" panose="05000000000000000000" pitchFamily="2" charset="2"/>
              <a:buChar char="Ø"/>
            </a:pPr>
            <a:endParaRPr lang="en-US" sz="2600" dirty="0">
              <a:latin typeface="Nunito Sans" panose="00000500000000000000" pitchFamily="2" charset="0"/>
            </a:endParaRPr>
          </a:p>
          <a:p>
            <a:pPr marL="457200" indent="-457200" algn="just">
              <a:buFont typeface="Wingdings" panose="05000000000000000000" pitchFamily="2" charset="2"/>
              <a:buChar char="Ø"/>
            </a:pPr>
            <a:r>
              <a:rPr lang="en-US" sz="2600" dirty="0" smtClean="0">
                <a:latin typeface="Nunito Sans" panose="00000500000000000000" pitchFamily="2" charset="0"/>
              </a:rPr>
              <a:t>There </a:t>
            </a:r>
            <a:r>
              <a:rPr lang="en-US" sz="2600" dirty="0">
                <a:latin typeface="Nunito Sans" panose="00000500000000000000" pitchFamily="2" charset="0"/>
              </a:rPr>
              <a:t>are </a:t>
            </a:r>
            <a:r>
              <a:rPr lang="en-US" sz="2600" b="1" dirty="0">
                <a:latin typeface="Nunito Sans" panose="00000500000000000000" pitchFamily="2" charset="0"/>
              </a:rPr>
              <a:t>two types of bar graph</a:t>
            </a:r>
            <a:r>
              <a:rPr lang="en-US" sz="2600" dirty="0">
                <a:latin typeface="Nunito Sans" panose="00000500000000000000" pitchFamily="2" charset="0"/>
              </a:rPr>
              <a:t>, one is called </a:t>
            </a:r>
            <a:r>
              <a:rPr lang="en-US" sz="2600" b="1" dirty="0">
                <a:latin typeface="Nunito Sans" panose="00000500000000000000" pitchFamily="2" charset="0"/>
              </a:rPr>
              <a:t>horizontal</a:t>
            </a:r>
            <a:r>
              <a:rPr lang="en-US" sz="2600" dirty="0">
                <a:latin typeface="Nunito Sans" panose="00000500000000000000" pitchFamily="2" charset="0"/>
              </a:rPr>
              <a:t> bar graph and other is called </a:t>
            </a:r>
            <a:r>
              <a:rPr lang="en-US" sz="2600" b="1" dirty="0">
                <a:latin typeface="Nunito Sans" panose="00000500000000000000" pitchFamily="2" charset="0"/>
              </a:rPr>
              <a:t>vertical</a:t>
            </a:r>
            <a:r>
              <a:rPr lang="en-US" sz="2600" dirty="0">
                <a:latin typeface="Nunito Sans" panose="00000500000000000000" pitchFamily="2" charset="0"/>
              </a:rPr>
              <a:t> bar graph. </a:t>
            </a:r>
            <a:endParaRPr lang="en-US" sz="2600" dirty="0" smtClean="0">
              <a:latin typeface="Nunito Sans" panose="00000500000000000000" pitchFamily="2" charset="0"/>
            </a:endParaRPr>
          </a:p>
          <a:p>
            <a:pPr marL="457200" indent="-457200" algn="just">
              <a:buFont typeface="Wingdings" panose="05000000000000000000" pitchFamily="2" charset="2"/>
              <a:buChar char="Ø"/>
            </a:pPr>
            <a:endParaRPr lang="en-US" sz="2600" dirty="0">
              <a:latin typeface="Nunito Sans" panose="00000500000000000000" pitchFamily="2" charset="0"/>
            </a:endParaRPr>
          </a:p>
          <a:p>
            <a:pPr marL="457200" indent="-457200" algn="just">
              <a:buFont typeface="Wingdings" panose="05000000000000000000" pitchFamily="2" charset="2"/>
              <a:buChar char="Ø"/>
            </a:pPr>
            <a:r>
              <a:rPr lang="en-US" sz="2600" dirty="0" smtClean="0">
                <a:latin typeface="Nunito Sans" panose="00000500000000000000" pitchFamily="2" charset="0"/>
              </a:rPr>
              <a:t>The </a:t>
            </a:r>
            <a:r>
              <a:rPr lang="en-US" sz="2600" dirty="0">
                <a:latin typeface="Nunito Sans" panose="00000500000000000000" pitchFamily="2" charset="0"/>
              </a:rPr>
              <a:t>important thing to remember is that the </a:t>
            </a:r>
            <a:r>
              <a:rPr lang="en-US" sz="2600" b="1" dirty="0">
                <a:latin typeface="Nunito Sans" panose="00000500000000000000" pitchFamily="2" charset="0"/>
              </a:rPr>
              <a:t>longer the bar</a:t>
            </a:r>
            <a:r>
              <a:rPr lang="en-US" sz="2600" dirty="0">
                <a:latin typeface="Nunito Sans" panose="00000500000000000000" pitchFamily="2" charset="0"/>
              </a:rPr>
              <a:t>, the </a:t>
            </a:r>
            <a:r>
              <a:rPr lang="en-US" sz="2600" b="1" dirty="0">
                <a:latin typeface="Nunito Sans" panose="00000500000000000000" pitchFamily="2" charset="0"/>
              </a:rPr>
              <a:t>greater its value. </a:t>
            </a:r>
            <a:endParaRPr lang="en-US" sz="2600" b="1" dirty="0" smtClean="0">
              <a:latin typeface="Nunito Sans" panose="00000500000000000000" pitchFamily="2" charset="0"/>
            </a:endParaRPr>
          </a:p>
          <a:p>
            <a:pPr marL="457200" indent="-457200" algn="just">
              <a:buFont typeface="Wingdings" panose="05000000000000000000" pitchFamily="2" charset="2"/>
              <a:buChar char="Ø"/>
            </a:pPr>
            <a:endParaRPr lang="en-US" sz="2600" dirty="0">
              <a:latin typeface="Nunito Sans" panose="00000500000000000000" pitchFamily="2" charset="0"/>
            </a:endParaRPr>
          </a:p>
          <a:p>
            <a:pPr marL="457200" indent="-457200" algn="just">
              <a:buFont typeface="Wingdings" panose="05000000000000000000" pitchFamily="2" charset="2"/>
              <a:buChar char="Ø"/>
            </a:pPr>
            <a:r>
              <a:rPr lang="en-US" sz="2600" dirty="0" smtClean="0">
                <a:latin typeface="Nunito Sans" panose="00000500000000000000" pitchFamily="2" charset="0"/>
              </a:rPr>
              <a:t>In </a:t>
            </a:r>
            <a:r>
              <a:rPr lang="en-US" sz="2600" dirty="0">
                <a:latin typeface="Nunito Sans" panose="00000500000000000000" pitchFamily="2" charset="0"/>
              </a:rPr>
              <a:t>a nutshell, we can compare easily different sets of data between different groups with the help of bar graph.</a:t>
            </a:r>
          </a:p>
        </p:txBody>
      </p:sp>
      <p:sp>
        <p:nvSpPr>
          <p:cNvPr id="19" name="Rectangle 18">
            <a:extLst>
              <a:ext uri="{FF2B5EF4-FFF2-40B4-BE49-F238E27FC236}">
                <a16:creationId xmlns:a16="http://schemas.microsoft.com/office/drawing/2014/main" id="{BC5E04D4-0543-4484-B3B6-0DDB2FCDCEA4}"/>
              </a:ext>
            </a:extLst>
          </p:cNvPr>
          <p:cNvSpPr/>
          <p:nvPr/>
        </p:nvSpPr>
        <p:spPr>
          <a:xfrm>
            <a:off x="0" y="0"/>
            <a:ext cx="12192000" cy="883618"/>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8D2B7F5C-7E52-4144-8109-FAA3BD7AA776}"/>
              </a:ext>
            </a:extLst>
          </p:cNvPr>
          <p:cNvSpPr txBox="1"/>
          <p:nvPr/>
        </p:nvSpPr>
        <p:spPr>
          <a:xfrm>
            <a:off x="3890150" y="228600"/>
            <a:ext cx="7772400" cy="646331"/>
          </a:xfrm>
          <a:prstGeom prst="rect">
            <a:avLst/>
          </a:prstGeom>
          <a:noFill/>
        </p:spPr>
        <p:txBody>
          <a:bodyPr wrap="square" rtlCol="0">
            <a:spAutoFit/>
          </a:bodyPr>
          <a:lstStyle/>
          <a:p>
            <a:pPr algn="r"/>
            <a:r>
              <a:rPr lang="en-US" sz="3600" b="1" dirty="0">
                <a:solidFill>
                  <a:schemeClr val="bg1"/>
                </a:solidFill>
                <a:latin typeface="Nunito Sans" panose="00000500000000000000" pitchFamily="2" charset="0"/>
              </a:rPr>
              <a:t>Data </a:t>
            </a:r>
            <a:r>
              <a:rPr lang="en-US" sz="3600" b="1" dirty="0" smtClean="0">
                <a:solidFill>
                  <a:schemeClr val="bg1"/>
                </a:solidFill>
                <a:latin typeface="Nunito Sans" panose="00000500000000000000" pitchFamily="2" charset="0"/>
              </a:rPr>
              <a:t>interpretation</a:t>
            </a:r>
            <a:endParaRPr lang="en-US" sz="3600" b="1" dirty="0">
              <a:solidFill>
                <a:schemeClr val="bg1"/>
              </a:solidFill>
              <a:latin typeface="Nunito Sans" panose="00000500000000000000" pitchFamily="2" charset="0"/>
            </a:endParaRPr>
          </a:p>
        </p:txBody>
      </p:sp>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74352" y="6099048"/>
            <a:ext cx="1989410" cy="429768"/>
          </a:xfrm>
          <a:prstGeom prst="rect">
            <a:avLst/>
          </a:prstGeom>
        </p:spPr>
      </p:pic>
    </p:spTree>
    <p:extLst>
      <p:ext uri="{BB962C8B-B14F-4D97-AF65-F5344CB8AC3E}">
        <p14:creationId xmlns:p14="http://schemas.microsoft.com/office/powerpoint/2010/main" val="169187825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05EFE211-1D0D-4979-87E6-8967C2913C04}"/>
              </a:ext>
            </a:extLst>
          </p:cNvPr>
          <p:cNvSpPr txBox="1"/>
          <p:nvPr/>
        </p:nvSpPr>
        <p:spPr>
          <a:xfrm>
            <a:off x="642479" y="1156906"/>
            <a:ext cx="10907041" cy="2893100"/>
          </a:xfrm>
          <a:prstGeom prst="rect">
            <a:avLst/>
          </a:prstGeom>
          <a:noFill/>
        </p:spPr>
        <p:txBody>
          <a:bodyPr wrap="square" rtlCol="0">
            <a:spAutoFit/>
          </a:bodyPr>
          <a:lstStyle/>
          <a:p>
            <a:pPr algn="just"/>
            <a:r>
              <a:rPr lang="en-US" sz="2600" b="1" dirty="0">
                <a:latin typeface="Nunito Sans" panose="00000500000000000000" pitchFamily="2" charset="0"/>
              </a:rPr>
              <a:t>Tables:</a:t>
            </a:r>
          </a:p>
          <a:p>
            <a:pPr algn="just"/>
            <a:endParaRPr lang="en-US" sz="2600" dirty="0" smtClean="0">
              <a:latin typeface="Nunito Sans" panose="00000500000000000000" pitchFamily="2" charset="0"/>
            </a:endParaRPr>
          </a:p>
          <a:p>
            <a:pPr marL="457200" indent="-457200" algn="just">
              <a:buFont typeface="Wingdings" panose="05000000000000000000" pitchFamily="2" charset="2"/>
              <a:buChar char="Ø"/>
            </a:pPr>
            <a:r>
              <a:rPr lang="en-US" sz="2600" dirty="0" smtClean="0">
                <a:latin typeface="Nunito Sans" panose="00000500000000000000" pitchFamily="2" charset="0"/>
              </a:rPr>
              <a:t>In </a:t>
            </a:r>
            <a:r>
              <a:rPr lang="en-US" sz="2600" dirty="0">
                <a:latin typeface="Nunito Sans" panose="00000500000000000000" pitchFamily="2" charset="0"/>
              </a:rPr>
              <a:t>tables, data is described in the </a:t>
            </a:r>
            <a:r>
              <a:rPr lang="en-US" sz="2600" b="1" dirty="0">
                <a:latin typeface="Nunito Sans" panose="00000500000000000000" pitchFamily="2" charset="0"/>
              </a:rPr>
              <a:t>form of rows and columns</a:t>
            </a:r>
            <a:r>
              <a:rPr lang="en-US" sz="2600" dirty="0" smtClean="0">
                <a:latin typeface="Nunito Sans" panose="00000500000000000000" pitchFamily="2" charset="0"/>
              </a:rPr>
              <a:t>.</a:t>
            </a:r>
          </a:p>
          <a:p>
            <a:pPr marL="457200" indent="-457200" algn="just">
              <a:buFont typeface="Wingdings" panose="05000000000000000000" pitchFamily="2" charset="2"/>
              <a:buChar char="Ø"/>
            </a:pPr>
            <a:endParaRPr lang="en-US" sz="2600" dirty="0" smtClean="0">
              <a:latin typeface="Nunito Sans" panose="00000500000000000000" pitchFamily="2" charset="0"/>
            </a:endParaRPr>
          </a:p>
          <a:p>
            <a:pPr marL="457200" indent="-457200" algn="just">
              <a:buFont typeface="Wingdings" panose="05000000000000000000" pitchFamily="2" charset="2"/>
              <a:buChar char="Ø"/>
            </a:pPr>
            <a:r>
              <a:rPr lang="en-US" sz="2600" dirty="0" smtClean="0">
                <a:latin typeface="Nunito Sans" panose="00000500000000000000" pitchFamily="2" charset="0"/>
              </a:rPr>
              <a:t>In </a:t>
            </a:r>
            <a:r>
              <a:rPr lang="en-US" sz="2600" dirty="0">
                <a:latin typeface="Nunito Sans" panose="00000500000000000000" pitchFamily="2" charset="0"/>
              </a:rPr>
              <a:t>DI table's questions, we are required to read data from table/tables analyze the data and answer the questions asked on the basis of the given data.</a:t>
            </a:r>
          </a:p>
        </p:txBody>
      </p:sp>
      <p:sp>
        <p:nvSpPr>
          <p:cNvPr id="19" name="Rectangle 18">
            <a:extLst>
              <a:ext uri="{FF2B5EF4-FFF2-40B4-BE49-F238E27FC236}">
                <a16:creationId xmlns:a16="http://schemas.microsoft.com/office/drawing/2014/main" id="{BC5E04D4-0543-4484-B3B6-0DDB2FCDCEA4}"/>
              </a:ext>
            </a:extLst>
          </p:cNvPr>
          <p:cNvSpPr/>
          <p:nvPr/>
        </p:nvSpPr>
        <p:spPr>
          <a:xfrm>
            <a:off x="0" y="0"/>
            <a:ext cx="12192000" cy="883618"/>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8D2B7F5C-7E52-4144-8109-FAA3BD7AA776}"/>
              </a:ext>
            </a:extLst>
          </p:cNvPr>
          <p:cNvSpPr txBox="1"/>
          <p:nvPr/>
        </p:nvSpPr>
        <p:spPr>
          <a:xfrm>
            <a:off x="3890150" y="228600"/>
            <a:ext cx="7772400" cy="646331"/>
          </a:xfrm>
          <a:prstGeom prst="rect">
            <a:avLst/>
          </a:prstGeom>
          <a:noFill/>
        </p:spPr>
        <p:txBody>
          <a:bodyPr wrap="square" rtlCol="0">
            <a:spAutoFit/>
          </a:bodyPr>
          <a:lstStyle/>
          <a:p>
            <a:pPr algn="r"/>
            <a:r>
              <a:rPr lang="en-US" sz="3600" b="1" dirty="0">
                <a:solidFill>
                  <a:schemeClr val="bg1"/>
                </a:solidFill>
                <a:latin typeface="Nunito Sans" panose="00000500000000000000" pitchFamily="2" charset="0"/>
              </a:rPr>
              <a:t>Data </a:t>
            </a:r>
            <a:r>
              <a:rPr lang="en-US" sz="3600" b="1" dirty="0" smtClean="0">
                <a:solidFill>
                  <a:schemeClr val="bg1"/>
                </a:solidFill>
                <a:latin typeface="Nunito Sans" panose="00000500000000000000" pitchFamily="2" charset="0"/>
              </a:rPr>
              <a:t>interpretation</a:t>
            </a:r>
            <a:endParaRPr lang="en-US" sz="3600" b="1" dirty="0">
              <a:solidFill>
                <a:schemeClr val="bg1"/>
              </a:solidFill>
              <a:latin typeface="Nunito Sans" panose="00000500000000000000" pitchFamily="2" charset="0"/>
            </a:endParaRPr>
          </a:p>
        </p:txBody>
      </p:sp>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74352" y="6099048"/>
            <a:ext cx="1989410" cy="429768"/>
          </a:xfrm>
          <a:prstGeom prst="rect">
            <a:avLst/>
          </a:prstGeom>
        </p:spPr>
      </p:pic>
    </p:spTree>
    <p:extLst>
      <p:ext uri="{BB962C8B-B14F-4D97-AF65-F5344CB8AC3E}">
        <p14:creationId xmlns:p14="http://schemas.microsoft.com/office/powerpoint/2010/main" val="121755561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05EFE211-1D0D-4979-87E6-8967C2913C04}"/>
              </a:ext>
            </a:extLst>
          </p:cNvPr>
          <p:cNvSpPr txBox="1"/>
          <p:nvPr/>
        </p:nvSpPr>
        <p:spPr>
          <a:xfrm>
            <a:off x="642479" y="1156906"/>
            <a:ext cx="10907041" cy="4093428"/>
          </a:xfrm>
          <a:prstGeom prst="rect">
            <a:avLst/>
          </a:prstGeom>
          <a:noFill/>
        </p:spPr>
        <p:txBody>
          <a:bodyPr wrap="square" rtlCol="0">
            <a:spAutoFit/>
          </a:bodyPr>
          <a:lstStyle/>
          <a:p>
            <a:pPr algn="just"/>
            <a:r>
              <a:rPr lang="en-US" sz="2600" b="1" dirty="0">
                <a:latin typeface="Nunito Sans" panose="00000500000000000000" pitchFamily="2" charset="0"/>
              </a:rPr>
              <a:t>Line Graphs</a:t>
            </a:r>
            <a:r>
              <a:rPr lang="en-US" sz="2600" b="1" dirty="0" smtClean="0">
                <a:latin typeface="Nunito Sans" panose="00000500000000000000" pitchFamily="2" charset="0"/>
              </a:rPr>
              <a:t>:</a:t>
            </a:r>
          </a:p>
          <a:p>
            <a:pPr algn="just"/>
            <a:endParaRPr lang="en-US" sz="2600" b="1" dirty="0">
              <a:latin typeface="Nunito Sans" panose="00000500000000000000" pitchFamily="2" charset="0"/>
            </a:endParaRPr>
          </a:p>
          <a:p>
            <a:pPr marL="457200" indent="-457200" algn="just">
              <a:buFont typeface="Wingdings" panose="05000000000000000000" pitchFamily="2" charset="2"/>
              <a:buChar char="Ø"/>
            </a:pPr>
            <a:r>
              <a:rPr lang="en-US" sz="2600" dirty="0">
                <a:latin typeface="Nunito Sans" panose="00000500000000000000" pitchFamily="2" charset="0"/>
              </a:rPr>
              <a:t>A </a:t>
            </a:r>
            <a:r>
              <a:rPr lang="en-US" sz="2600" b="1" dirty="0">
                <a:latin typeface="Nunito Sans" panose="00000500000000000000" pitchFamily="2" charset="0"/>
              </a:rPr>
              <a:t>line graph</a:t>
            </a:r>
            <a:r>
              <a:rPr lang="en-US" sz="2600" dirty="0">
                <a:latin typeface="Nunito Sans" panose="00000500000000000000" pitchFamily="2" charset="0"/>
              </a:rPr>
              <a:t> basically is used to </a:t>
            </a:r>
            <a:r>
              <a:rPr lang="en-US" sz="2600" b="1" dirty="0">
                <a:latin typeface="Nunito Sans" panose="00000500000000000000" pitchFamily="2" charset="0"/>
              </a:rPr>
              <a:t>visualize values over a certain time period. </a:t>
            </a:r>
            <a:endParaRPr lang="en-US" sz="2600" b="1" dirty="0" smtClean="0">
              <a:latin typeface="Nunito Sans" panose="00000500000000000000" pitchFamily="2" charset="0"/>
            </a:endParaRPr>
          </a:p>
          <a:p>
            <a:pPr marL="457200" indent="-457200" algn="just">
              <a:buFont typeface="Wingdings" panose="05000000000000000000" pitchFamily="2" charset="2"/>
              <a:buChar char="Ø"/>
            </a:pPr>
            <a:endParaRPr lang="en-US" sz="2600" dirty="0">
              <a:latin typeface="Nunito Sans" panose="00000500000000000000" pitchFamily="2" charset="0"/>
            </a:endParaRPr>
          </a:p>
          <a:p>
            <a:pPr marL="457200" indent="-457200" algn="just">
              <a:buFont typeface="Wingdings" panose="05000000000000000000" pitchFamily="2" charset="2"/>
              <a:buChar char="Ø"/>
            </a:pPr>
            <a:r>
              <a:rPr lang="en-US" sz="2600" dirty="0" smtClean="0">
                <a:latin typeface="Nunito Sans" panose="00000500000000000000" pitchFamily="2" charset="0"/>
              </a:rPr>
              <a:t>It </a:t>
            </a:r>
            <a:r>
              <a:rPr lang="en-US" sz="2600" dirty="0">
                <a:latin typeface="Nunito Sans" panose="00000500000000000000" pitchFamily="2" charset="0"/>
              </a:rPr>
              <a:t>is basically used to change over time as various points of data </a:t>
            </a:r>
            <a:r>
              <a:rPr lang="en-US" sz="2600" b="1" dirty="0">
                <a:latin typeface="Nunito Sans" panose="00000500000000000000" pitchFamily="2" charset="0"/>
              </a:rPr>
              <a:t>connected by straight line </a:t>
            </a:r>
            <a:r>
              <a:rPr lang="en-US" sz="2600" dirty="0">
                <a:latin typeface="Nunito Sans" panose="00000500000000000000" pitchFamily="2" charset="0"/>
              </a:rPr>
              <a:t>on two axes. </a:t>
            </a:r>
            <a:endParaRPr lang="en-US" sz="2600" dirty="0" smtClean="0">
              <a:latin typeface="Nunito Sans" panose="00000500000000000000" pitchFamily="2" charset="0"/>
            </a:endParaRPr>
          </a:p>
          <a:p>
            <a:pPr marL="457200" indent="-457200" algn="just">
              <a:buFont typeface="Wingdings" panose="05000000000000000000" pitchFamily="2" charset="2"/>
              <a:buChar char="Ø"/>
            </a:pPr>
            <a:endParaRPr lang="en-US" sz="2600" dirty="0">
              <a:latin typeface="Nunito Sans" panose="00000500000000000000" pitchFamily="2" charset="0"/>
            </a:endParaRPr>
          </a:p>
          <a:p>
            <a:pPr marL="457200" indent="-457200" algn="just">
              <a:buFont typeface="Wingdings" panose="05000000000000000000" pitchFamily="2" charset="2"/>
              <a:buChar char="Ø"/>
            </a:pPr>
            <a:r>
              <a:rPr lang="en-US" sz="2600" dirty="0" smtClean="0">
                <a:latin typeface="Nunito Sans" panose="00000500000000000000" pitchFamily="2" charset="0"/>
              </a:rPr>
              <a:t>It </a:t>
            </a:r>
            <a:r>
              <a:rPr lang="en-US" sz="2600" dirty="0">
                <a:latin typeface="Nunito Sans" panose="00000500000000000000" pitchFamily="2" charset="0"/>
              </a:rPr>
              <a:t>helps to determine the relationship between two sets of values; and also one </a:t>
            </a:r>
            <a:r>
              <a:rPr lang="en-US" sz="2600" b="1" dirty="0">
                <a:latin typeface="Nunito Sans" panose="00000500000000000000" pitchFamily="2" charset="0"/>
              </a:rPr>
              <a:t>data set is always dependent on the other set</a:t>
            </a:r>
            <a:r>
              <a:rPr lang="en-US" sz="2600" dirty="0">
                <a:latin typeface="Nunito Sans" panose="00000500000000000000" pitchFamily="2" charset="0"/>
              </a:rPr>
              <a:t>. </a:t>
            </a:r>
          </a:p>
        </p:txBody>
      </p:sp>
      <p:sp>
        <p:nvSpPr>
          <p:cNvPr id="19" name="Rectangle 18">
            <a:extLst>
              <a:ext uri="{FF2B5EF4-FFF2-40B4-BE49-F238E27FC236}">
                <a16:creationId xmlns:a16="http://schemas.microsoft.com/office/drawing/2014/main" id="{BC5E04D4-0543-4484-B3B6-0DDB2FCDCEA4}"/>
              </a:ext>
            </a:extLst>
          </p:cNvPr>
          <p:cNvSpPr/>
          <p:nvPr/>
        </p:nvSpPr>
        <p:spPr>
          <a:xfrm>
            <a:off x="0" y="0"/>
            <a:ext cx="12192000" cy="883618"/>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8D2B7F5C-7E52-4144-8109-FAA3BD7AA776}"/>
              </a:ext>
            </a:extLst>
          </p:cNvPr>
          <p:cNvSpPr txBox="1"/>
          <p:nvPr/>
        </p:nvSpPr>
        <p:spPr>
          <a:xfrm>
            <a:off x="3890150" y="228600"/>
            <a:ext cx="7772400" cy="646331"/>
          </a:xfrm>
          <a:prstGeom prst="rect">
            <a:avLst/>
          </a:prstGeom>
          <a:noFill/>
        </p:spPr>
        <p:txBody>
          <a:bodyPr wrap="square" rtlCol="0">
            <a:spAutoFit/>
          </a:bodyPr>
          <a:lstStyle/>
          <a:p>
            <a:pPr algn="r"/>
            <a:r>
              <a:rPr lang="en-US" sz="3600" b="1" dirty="0">
                <a:solidFill>
                  <a:schemeClr val="bg1"/>
                </a:solidFill>
                <a:latin typeface="Nunito Sans" panose="00000500000000000000" pitchFamily="2" charset="0"/>
              </a:rPr>
              <a:t>Data </a:t>
            </a:r>
            <a:r>
              <a:rPr lang="en-US" sz="3600" b="1" dirty="0" smtClean="0">
                <a:solidFill>
                  <a:schemeClr val="bg1"/>
                </a:solidFill>
                <a:latin typeface="Nunito Sans" panose="00000500000000000000" pitchFamily="2" charset="0"/>
              </a:rPr>
              <a:t>interpretation</a:t>
            </a:r>
            <a:endParaRPr lang="en-US" sz="3600" b="1" dirty="0">
              <a:solidFill>
                <a:schemeClr val="bg1"/>
              </a:solidFill>
              <a:latin typeface="Nunito Sans" panose="00000500000000000000" pitchFamily="2" charset="0"/>
            </a:endParaRPr>
          </a:p>
        </p:txBody>
      </p:sp>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74352" y="6099048"/>
            <a:ext cx="1989410" cy="429768"/>
          </a:xfrm>
          <a:prstGeom prst="rect">
            <a:avLst/>
          </a:prstGeom>
        </p:spPr>
      </p:pic>
    </p:spTree>
    <p:extLst>
      <p:ext uri="{BB962C8B-B14F-4D97-AF65-F5344CB8AC3E}">
        <p14:creationId xmlns:p14="http://schemas.microsoft.com/office/powerpoint/2010/main" val="189536968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05EFE211-1D0D-4979-87E6-8967C2913C04}"/>
              </a:ext>
            </a:extLst>
          </p:cNvPr>
          <p:cNvSpPr txBox="1"/>
          <p:nvPr/>
        </p:nvSpPr>
        <p:spPr>
          <a:xfrm>
            <a:off x="642479" y="1156906"/>
            <a:ext cx="10907041" cy="4893647"/>
          </a:xfrm>
          <a:prstGeom prst="rect">
            <a:avLst/>
          </a:prstGeom>
          <a:noFill/>
        </p:spPr>
        <p:txBody>
          <a:bodyPr wrap="square" rtlCol="0">
            <a:spAutoFit/>
          </a:bodyPr>
          <a:lstStyle/>
          <a:p>
            <a:pPr algn="just"/>
            <a:r>
              <a:rPr lang="en-US" sz="2600" b="1" dirty="0">
                <a:latin typeface="Nunito Sans" panose="00000500000000000000" pitchFamily="2" charset="0"/>
              </a:rPr>
              <a:t>Pie Charts:</a:t>
            </a:r>
          </a:p>
          <a:p>
            <a:pPr algn="just"/>
            <a:endParaRPr lang="en-US" sz="2600" dirty="0" smtClean="0">
              <a:latin typeface="Nunito Sans" panose="00000500000000000000" pitchFamily="2" charset="0"/>
            </a:endParaRPr>
          </a:p>
          <a:p>
            <a:pPr marL="457200" indent="-457200" algn="just">
              <a:buFont typeface="Wingdings" panose="05000000000000000000" pitchFamily="2" charset="2"/>
              <a:buChar char="Ø"/>
            </a:pPr>
            <a:r>
              <a:rPr lang="en-US" sz="2600" b="1" dirty="0" smtClean="0">
                <a:latin typeface="Nunito Sans" panose="00000500000000000000" pitchFamily="2" charset="0"/>
              </a:rPr>
              <a:t>Pie </a:t>
            </a:r>
            <a:r>
              <a:rPr lang="en-US" sz="2600" b="1" dirty="0">
                <a:latin typeface="Nunito Sans" panose="00000500000000000000" pitchFamily="2" charset="0"/>
              </a:rPr>
              <a:t>charts </a:t>
            </a:r>
            <a:r>
              <a:rPr lang="en-US" sz="2600" dirty="0">
                <a:latin typeface="Nunito Sans" panose="00000500000000000000" pitchFamily="2" charset="0"/>
              </a:rPr>
              <a:t>are </a:t>
            </a:r>
            <a:r>
              <a:rPr lang="en-US" sz="2600" b="1" dirty="0">
                <a:latin typeface="Nunito Sans" panose="00000500000000000000" pitchFamily="2" charset="0"/>
              </a:rPr>
              <a:t>circular shaped graphs </a:t>
            </a:r>
            <a:r>
              <a:rPr lang="en-US" sz="2600" dirty="0">
                <a:latin typeface="Nunito Sans" panose="00000500000000000000" pitchFamily="2" charset="0"/>
              </a:rPr>
              <a:t>which are </a:t>
            </a:r>
            <a:r>
              <a:rPr lang="en-US" sz="2600" b="1" dirty="0">
                <a:latin typeface="Nunito Sans" panose="00000500000000000000" pitchFamily="2" charset="0"/>
              </a:rPr>
              <a:t>divided into sectors </a:t>
            </a:r>
            <a:r>
              <a:rPr lang="en-US" sz="2600" dirty="0">
                <a:latin typeface="Nunito Sans" panose="00000500000000000000" pitchFamily="2" charset="0"/>
              </a:rPr>
              <a:t>to represent numerical proportions. </a:t>
            </a:r>
            <a:endParaRPr lang="en-US" sz="2600" dirty="0" smtClean="0">
              <a:latin typeface="Nunito Sans" panose="00000500000000000000" pitchFamily="2" charset="0"/>
            </a:endParaRPr>
          </a:p>
          <a:p>
            <a:pPr marL="457200" indent="-457200" algn="just">
              <a:buFont typeface="Wingdings" panose="05000000000000000000" pitchFamily="2" charset="2"/>
              <a:buChar char="Ø"/>
            </a:pPr>
            <a:endParaRPr lang="en-US" sz="2600" dirty="0">
              <a:latin typeface="Nunito Sans" panose="00000500000000000000" pitchFamily="2" charset="0"/>
            </a:endParaRPr>
          </a:p>
          <a:p>
            <a:pPr marL="457200" indent="-457200" algn="just">
              <a:buFont typeface="Wingdings" panose="05000000000000000000" pitchFamily="2" charset="2"/>
              <a:buChar char="Ø"/>
            </a:pPr>
            <a:r>
              <a:rPr lang="en-US" sz="2600" dirty="0" smtClean="0">
                <a:latin typeface="Nunito Sans" panose="00000500000000000000" pitchFamily="2" charset="0"/>
              </a:rPr>
              <a:t>In </a:t>
            </a:r>
            <a:r>
              <a:rPr lang="en-US" sz="2600" dirty="0">
                <a:latin typeface="Nunito Sans" panose="00000500000000000000" pitchFamily="2" charset="0"/>
              </a:rPr>
              <a:t>a pie chart, the central angle of a particular sector is proportional to the quantity it represents. </a:t>
            </a:r>
            <a:endParaRPr lang="en-US" sz="2600" dirty="0" smtClean="0">
              <a:latin typeface="Nunito Sans" panose="00000500000000000000" pitchFamily="2" charset="0"/>
            </a:endParaRPr>
          </a:p>
          <a:p>
            <a:pPr marL="457200" indent="-457200" algn="just">
              <a:buFont typeface="Wingdings" panose="05000000000000000000" pitchFamily="2" charset="2"/>
              <a:buChar char="Ø"/>
            </a:pPr>
            <a:endParaRPr lang="en-US" sz="2600" dirty="0" smtClean="0">
              <a:latin typeface="Nunito Sans" panose="00000500000000000000" pitchFamily="2" charset="0"/>
            </a:endParaRPr>
          </a:p>
          <a:p>
            <a:pPr marL="457200" indent="-457200" algn="just">
              <a:buFont typeface="Wingdings" panose="05000000000000000000" pitchFamily="2" charset="2"/>
              <a:buChar char="Ø"/>
            </a:pPr>
            <a:r>
              <a:rPr lang="en-US" sz="2600" dirty="0" smtClean="0">
                <a:latin typeface="Nunito Sans" panose="00000500000000000000" pitchFamily="2" charset="0"/>
              </a:rPr>
              <a:t>In </a:t>
            </a:r>
            <a:r>
              <a:rPr lang="en-US" sz="2600" dirty="0">
                <a:latin typeface="Nunito Sans" panose="00000500000000000000" pitchFamily="2" charset="0"/>
              </a:rPr>
              <a:t>other words, we can say a </a:t>
            </a:r>
            <a:r>
              <a:rPr lang="en-US" sz="2600" b="1" dirty="0">
                <a:latin typeface="Nunito Sans" panose="00000500000000000000" pitchFamily="2" charset="0"/>
              </a:rPr>
              <a:t>Pie Chart resembles a Pie </a:t>
            </a:r>
            <a:r>
              <a:rPr lang="en-US" sz="2600" dirty="0">
                <a:latin typeface="Nunito Sans" panose="00000500000000000000" pitchFamily="2" charset="0"/>
              </a:rPr>
              <a:t>in which a circle is cut in various sized sectors from center to the boundary. </a:t>
            </a:r>
            <a:endParaRPr lang="en-US" sz="2600" dirty="0" smtClean="0">
              <a:latin typeface="Nunito Sans" panose="00000500000000000000" pitchFamily="2" charset="0"/>
            </a:endParaRPr>
          </a:p>
          <a:p>
            <a:pPr marL="457200" indent="-457200" algn="just">
              <a:buFont typeface="Wingdings" panose="05000000000000000000" pitchFamily="2" charset="2"/>
              <a:buChar char="Ø"/>
            </a:pPr>
            <a:endParaRPr lang="en-US" sz="2600" dirty="0" smtClean="0">
              <a:latin typeface="Nunito Sans" panose="00000500000000000000" pitchFamily="2" charset="0"/>
            </a:endParaRPr>
          </a:p>
          <a:p>
            <a:pPr marL="457200" indent="-457200" algn="just">
              <a:buFont typeface="Wingdings" panose="05000000000000000000" pitchFamily="2" charset="2"/>
              <a:buChar char="Ø"/>
            </a:pPr>
            <a:r>
              <a:rPr lang="en-US" sz="2600" dirty="0" smtClean="0">
                <a:latin typeface="Nunito Sans" panose="00000500000000000000" pitchFamily="2" charset="0"/>
              </a:rPr>
              <a:t>In </a:t>
            </a:r>
            <a:r>
              <a:rPr lang="en-US" sz="2600" dirty="0">
                <a:latin typeface="Nunito Sans" panose="00000500000000000000" pitchFamily="2" charset="0"/>
              </a:rPr>
              <a:t>simple words, the </a:t>
            </a:r>
            <a:r>
              <a:rPr lang="en-US" sz="2600" b="1" dirty="0">
                <a:latin typeface="Nunito Sans" panose="00000500000000000000" pitchFamily="2" charset="0"/>
              </a:rPr>
              <a:t>bigger the sector, </a:t>
            </a:r>
            <a:r>
              <a:rPr lang="en-US" sz="2600" dirty="0">
                <a:latin typeface="Nunito Sans" panose="00000500000000000000" pitchFamily="2" charset="0"/>
              </a:rPr>
              <a:t>the</a:t>
            </a:r>
            <a:r>
              <a:rPr lang="en-US" sz="2600" b="1" dirty="0">
                <a:latin typeface="Nunito Sans" panose="00000500000000000000" pitchFamily="2" charset="0"/>
              </a:rPr>
              <a:t> higher the proportion</a:t>
            </a:r>
            <a:r>
              <a:rPr lang="en-US" sz="2600" dirty="0">
                <a:latin typeface="Nunito Sans" panose="00000500000000000000" pitchFamily="2" charset="0"/>
              </a:rPr>
              <a:t>.</a:t>
            </a:r>
          </a:p>
        </p:txBody>
      </p:sp>
      <p:sp>
        <p:nvSpPr>
          <p:cNvPr id="19" name="Rectangle 18">
            <a:extLst>
              <a:ext uri="{FF2B5EF4-FFF2-40B4-BE49-F238E27FC236}">
                <a16:creationId xmlns:a16="http://schemas.microsoft.com/office/drawing/2014/main" id="{BC5E04D4-0543-4484-B3B6-0DDB2FCDCEA4}"/>
              </a:ext>
            </a:extLst>
          </p:cNvPr>
          <p:cNvSpPr/>
          <p:nvPr/>
        </p:nvSpPr>
        <p:spPr>
          <a:xfrm>
            <a:off x="0" y="0"/>
            <a:ext cx="12192000" cy="883618"/>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8D2B7F5C-7E52-4144-8109-FAA3BD7AA776}"/>
              </a:ext>
            </a:extLst>
          </p:cNvPr>
          <p:cNvSpPr txBox="1"/>
          <p:nvPr/>
        </p:nvSpPr>
        <p:spPr>
          <a:xfrm>
            <a:off x="3890150" y="228600"/>
            <a:ext cx="7772400" cy="646331"/>
          </a:xfrm>
          <a:prstGeom prst="rect">
            <a:avLst/>
          </a:prstGeom>
          <a:noFill/>
        </p:spPr>
        <p:txBody>
          <a:bodyPr wrap="square" rtlCol="0">
            <a:spAutoFit/>
          </a:bodyPr>
          <a:lstStyle/>
          <a:p>
            <a:pPr algn="r"/>
            <a:r>
              <a:rPr lang="en-US" sz="3600" b="1" dirty="0">
                <a:solidFill>
                  <a:schemeClr val="bg1"/>
                </a:solidFill>
                <a:latin typeface="Nunito Sans" panose="00000500000000000000" pitchFamily="2" charset="0"/>
              </a:rPr>
              <a:t>Data </a:t>
            </a:r>
            <a:r>
              <a:rPr lang="en-US" sz="3600" b="1" dirty="0" smtClean="0">
                <a:solidFill>
                  <a:schemeClr val="bg1"/>
                </a:solidFill>
                <a:latin typeface="Nunito Sans" panose="00000500000000000000" pitchFamily="2" charset="0"/>
              </a:rPr>
              <a:t>interpretation</a:t>
            </a:r>
            <a:endParaRPr lang="en-US" sz="3600" b="1" dirty="0">
              <a:solidFill>
                <a:schemeClr val="bg1"/>
              </a:solidFill>
              <a:latin typeface="Nunito Sans" panose="00000500000000000000" pitchFamily="2" charset="0"/>
            </a:endParaRPr>
          </a:p>
        </p:txBody>
      </p:sp>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74352" y="6099048"/>
            <a:ext cx="1989410" cy="429768"/>
          </a:xfrm>
          <a:prstGeom prst="rect">
            <a:avLst/>
          </a:prstGeom>
        </p:spPr>
      </p:pic>
    </p:spTree>
    <p:extLst>
      <p:ext uri="{BB962C8B-B14F-4D97-AF65-F5344CB8AC3E}">
        <p14:creationId xmlns:p14="http://schemas.microsoft.com/office/powerpoint/2010/main" val="6352355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05EFE211-1D0D-4979-87E6-8967C2913C04}"/>
              </a:ext>
            </a:extLst>
          </p:cNvPr>
          <p:cNvSpPr txBox="1"/>
          <p:nvPr/>
        </p:nvSpPr>
        <p:spPr>
          <a:xfrm>
            <a:off x="642479" y="1156906"/>
            <a:ext cx="10907041" cy="861774"/>
          </a:xfrm>
          <a:prstGeom prst="rect">
            <a:avLst/>
          </a:prstGeom>
          <a:noFill/>
        </p:spPr>
        <p:txBody>
          <a:bodyPr wrap="square" rtlCol="0">
            <a:spAutoFit/>
          </a:bodyPr>
          <a:lstStyle/>
          <a:p>
            <a:pPr algn="just"/>
            <a:r>
              <a:rPr lang="en-US" sz="2500" b="1" dirty="0">
                <a:latin typeface="Nunito Sans" panose="00000500000000000000" pitchFamily="2" charset="0"/>
              </a:rPr>
              <a:t>Directions: The following table represents the productions of Iron from 1930 to 1939. Refer the table to answer the questions that follows.</a:t>
            </a:r>
            <a:endParaRPr lang="en-US" sz="2500" dirty="0">
              <a:latin typeface="Nunito Sans" panose="00000500000000000000" pitchFamily="2" charset="0"/>
            </a:endParaRPr>
          </a:p>
        </p:txBody>
      </p:sp>
      <p:sp>
        <p:nvSpPr>
          <p:cNvPr id="19" name="Rectangle 18">
            <a:extLst>
              <a:ext uri="{FF2B5EF4-FFF2-40B4-BE49-F238E27FC236}">
                <a16:creationId xmlns:a16="http://schemas.microsoft.com/office/drawing/2014/main" id="{BC5E04D4-0543-4484-B3B6-0DDB2FCDCEA4}"/>
              </a:ext>
            </a:extLst>
          </p:cNvPr>
          <p:cNvSpPr/>
          <p:nvPr/>
        </p:nvSpPr>
        <p:spPr>
          <a:xfrm>
            <a:off x="0" y="0"/>
            <a:ext cx="12192000" cy="883618"/>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8D2B7F5C-7E52-4144-8109-FAA3BD7AA776}"/>
              </a:ext>
            </a:extLst>
          </p:cNvPr>
          <p:cNvSpPr txBox="1"/>
          <p:nvPr/>
        </p:nvSpPr>
        <p:spPr>
          <a:xfrm>
            <a:off x="3890150" y="228600"/>
            <a:ext cx="7772400" cy="830997"/>
          </a:xfrm>
          <a:prstGeom prst="rect">
            <a:avLst/>
          </a:prstGeom>
          <a:noFill/>
        </p:spPr>
        <p:txBody>
          <a:bodyPr wrap="square" rtlCol="0">
            <a:spAutoFit/>
          </a:bodyPr>
          <a:lstStyle/>
          <a:p>
            <a:pPr algn="r"/>
            <a:r>
              <a:rPr lang="en-US" sz="4800" b="1" dirty="0" smtClean="0">
                <a:solidFill>
                  <a:schemeClr val="bg1"/>
                </a:solidFill>
                <a:latin typeface="Nunito Sans" panose="00000500000000000000" pitchFamily="2" charset="0"/>
              </a:rPr>
              <a:t>Question 1-3</a:t>
            </a:r>
            <a:endParaRPr lang="en-US" sz="4800" b="1" dirty="0">
              <a:solidFill>
                <a:schemeClr val="bg1"/>
              </a:solidFill>
              <a:latin typeface="Nunito Sans" panose="00000500000000000000" pitchFamily="2" charset="0"/>
            </a:endParaRPr>
          </a:p>
        </p:txBody>
      </p:sp>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74352" y="6099048"/>
            <a:ext cx="1989410" cy="429768"/>
          </a:xfrm>
          <a:prstGeom prst="rect">
            <a:avLst/>
          </a:prstGeom>
        </p:spPr>
      </p:pic>
      <p:pic>
        <p:nvPicPr>
          <p:cNvPr id="1026" name="Picture 2" descr="http://i1.facenow.in/modules/emanager/ques/img/tmp_e0f7a4d0ef9b84b822333b693bbf3feb8e6e2146832426.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47800" y="2018680"/>
            <a:ext cx="2914650" cy="46196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1445357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1445</Words>
  <Application>Microsoft Office PowerPoint</Application>
  <PresentationFormat>Widescreen</PresentationFormat>
  <Paragraphs>282</Paragraphs>
  <Slides>29</Slides>
  <Notes>29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29</vt:i4>
      </vt:variant>
    </vt:vector>
  </HeadingPairs>
  <TitlesOfParts>
    <vt:vector size="35" baseType="lpstr">
      <vt:lpstr>Arial</vt:lpstr>
      <vt:lpstr>Calibri</vt:lpstr>
      <vt:lpstr>Wingdings</vt:lpstr>
      <vt:lpstr>Nunito Sans</vt:lpstr>
      <vt:lpstr>Nunito Sans SemiBold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2019-07-10T08:30:58Z</dcterms:created>
  <dcterms:modified xsi:type="dcterms:W3CDTF">2020-01-21T04:42:06Z</dcterms:modified>
</cp:coreProperties>
</file>

<file path=docProps/thumbnail.jpeg>
</file>